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65" r:id="rId4"/>
    <p:sldId id="263" r:id="rId5"/>
    <p:sldId id="260" r:id="rId6"/>
    <p:sldId id="262" r:id="rId7"/>
    <p:sldId id="264" r:id="rId8"/>
    <p:sldId id="268" r:id="rId9"/>
    <p:sldId id="270" r:id="rId10"/>
    <p:sldId id="266" r:id="rId11"/>
    <p:sldId id="273" r:id="rId12"/>
    <p:sldId id="271" r:id="rId13"/>
    <p:sldId id="272" r:id="rId14"/>
    <p:sldId id="274" r:id="rId15"/>
    <p:sldId id="275" r:id="rId16"/>
    <p:sldId id="276" r:id="rId17"/>
    <p:sldId id="261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24.08.2016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4087" y="245076"/>
            <a:ext cx="10107827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uk-UA" dirty="0" smtClean="0"/>
              <a:t>Портфоліо </a:t>
            </a:r>
            <a:br>
              <a:rPr lang="uk-UA" dirty="0" smtClean="0"/>
            </a:br>
            <a:r>
              <a:rPr lang="uk-UA" dirty="0" smtClean="0"/>
              <a:t>практичного психолога</a:t>
            </a:r>
            <a:endParaRPr lang="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67686" y="2341604"/>
            <a:ext cx="7613352" cy="1810265"/>
          </a:xfrm>
        </p:spPr>
        <p:txBody>
          <a:bodyPr rtlCol="0">
            <a:noAutofit/>
          </a:bodyPr>
          <a:lstStyle/>
          <a:p>
            <a:pPr algn="ctr" rtl="0"/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Закладу дошкільної освіти</a:t>
            </a:r>
            <a:endParaRPr lang="ru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 rtl="0"/>
            <a:r>
              <a:rPr lang="ru" sz="3200" dirty="0" smtClean="0">
                <a:solidFill>
                  <a:schemeClr val="bg2">
                    <a:lumMod val="50000"/>
                  </a:schemeClr>
                </a:solidFill>
              </a:rPr>
              <a:t>№1 «Теремок» </a:t>
            </a:r>
          </a:p>
          <a:p>
            <a:pPr algn="ctr" rtl="0"/>
            <a:r>
              <a:rPr lang="ru" sz="3200" dirty="0" smtClean="0">
                <a:solidFill>
                  <a:schemeClr val="bg2">
                    <a:lumMod val="50000"/>
                  </a:schemeClr>
                </a:solidFill>
              </a:rPr>
              <a:t>м. Старокостянтинова </a:t>
            </a:r>
          </a:p>
          <a:p>
            <a:pPr algn="ctr" rtl="0"/>
            <a:r>
              <a:rPr lang="ru" sz="3200" dirty="0" smtClean="0">
                <a:solidFill>
                  <a:schemeClr val="bg2">
                    <a:lumMod val="50000"/>
                  </a:schemeClr>
                </a:solidFill>
              </a:rPr>
              <a:t>Телешецької Наталії Вікторівни</a:t>
            </a:r>
            <a:endParaRPr lang="ru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48">
        <p:split orient="vert"/>
      </p:transition>
    </mc:Choice>
    <mc:Fallback xmlns="">
      <p:transition spd="slow" advTm="108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89" y="3970812"/>
            <a:ext cx="3839688" cy="2879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0"/>
            <a:ext cx="4160322" cy="2879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213" y="130629"/>
            <a:ext cx="4021776" cy="3016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929" y="3816433"/>
            <a:ext cx="3914899" cy="29361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4799" y="3503221"/>
            <a:ext cx="4160321" cy="3120241"/>
          </a:xfrm>
          <a:prstGeom prst="rect">
            <a:avLst/>
          </a:prstGeom>
        </p:spPr>
      </p:pic>
      <p:sp>
        <p:nvSpPr>
          <p:cNvPr id="13" name="Объект 3"/>
          <p:cNvSpPr txBox="1">
            <a:spLocks/>
          </p:cNvSpPr>
          <p:nvPr/>
        </p:nvSpPr>
        <p:spPr>
          <a:xfrm>
            <a:off x="4191990" y="743691"/>
            <a:ext cx="3839687" cy="2603666"/>
          </a:xfrm>
          <a:prstGeom prst="rect">
            <a:avLst/>
          </a:prstGeom>
        </p:spPr>
        <p:txBody>
          <a:bodyPr rtlCol="0"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" dirty="0" smtClean="0"/>
          </a:p>
          <a:p>
            <a:pPr marL="0" indent="0" algn="ctr">
              <a:buNone/>
            </a:pPr>
            <a:r>
              <a:rPr lang="ru" dirty="0" smtClean="0"/>
              <a:t>Міський семінар -практикум </a:t>
            </a:r>
            <a:r>
              <a:rPr lang="ru" sz="3600" dirty="0" smtClean="0">
                <a:solidFill>
                  <a:schemeClr val="bg2">
                    <a:lumMod val="50000"/>
                  </a:schemeClr>
                </a:solidFill>
              </a:rPr>
              <a:t>«Професійне вигорання педагогів»</a:t>
            </a:r>
            <a:endParaRPr lang="ru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692">
        <p14:reveal/>
      </p:transition>
    </mc:Choice>
    <mc:Fallback xmlns="">
      <p:transition spd="slow" advTm="76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Приймаю участь у тренінгах, семінарах, педрадах, </a:t>
            </a:r>
            <a:r>
              <a:rPr lang="uk-UA" dirty="0" err="1" smtClean="0"/>
              <a:t>консультпунктах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5" y="1816583"/>
            <a:ext cx="3572101" cy="267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48" y="4712498"/>
            <a:ext cx="2582580" cy="1936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080" y="1919916"/>
            <a:ext cx="1797499" cy="2396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566" y="4624464"/>
            <a:ext cx="2817340" cy="2113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38" y="4692947"/>
            <a:ext cx="2935445" cy="19564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0021" y="1816584"/>
            <a:ext cx="3572101" cy="2679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422" y="4553048"/>
            <a:ext cx="2795180" cy="209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3348" y="1760467"/>
            <a:ext cx="2102193" cy="26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59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49">
        <p15:prstTrans prst="fallOver"/>
      </p:transition>
    </mc:Choice>
    <mc:Fallback xmlns="">
      <p:transition spd="slow" advTm="81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291" y="95002"/>
            <a:ext cx="7920842" cy="1092530"/>
          </a:xfrm>
        </p:spPr>
        <p:txBody>
          <a:bodyPr>
            <a:normAutofit/>
          </a:bodyPr>
          <a:lstStyle/>
          <a:p>
            <a:pPr algn="ctr"/>
            <a:r>
              <a:rPr lang="uk-UA" sz="6600" dirty="0" smtClean="0">
                <a:solidFill>
                  <a:schemeClr val="accent3">
                    <a:lumMod val="75000"/>
                  </a:schemeClr>
                </a:solidFill>
              </a:rPr>
              <a:t>Творче досьє</a:t>
            </a:r>
            <a:endParaRPr lang="uk-UA" sz="6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9904" r="3727" b="4898"/>
          <a:stretch/>
        </p:blipFill>
        <p:spPr>
          <a:xfrm rot="5400000">
            <a:off x="3378527" y="2214749"/>
            <a:ext cx="5332022" cy="3515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951" y="2235531"/>
            <a:ext cx="5332023" cy="3473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6789" r="2475" b="6647"/>
          <a:stretch/>
        </p:blipFill>
        <p:spPr>
          <a:xfrm rot="5400000">
            <a:off x="-469076" y="2155373"/>
            <a:ext cx="5332021" cy="36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9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844">
        <p15:prstTrans prst="wind"/>
      </p:transition>
    </mc:Choice>
    <mc:Fallback xmlns="">
      <p:transition spd="slow" advTm="308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58334" y="174172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uk-UA" sz="7200" b="1" dirty="0" smtClean="0">
                <a:solidFill>
                  <a:schemeClr val="bg2">
                    <a:lumMod val="50000"/>
                  </a:schemeClr>
                </a:solidFill>
              </a:rPr>
              <a:t>Нагороди, подяки</a:t>
            </a:r>
            <a:endParaRPr lang="uk-UA" sz="7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031" y="3500913"/>
            <a:ext cx="3695863" cy="2771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301" y="1683325"/>
            <a:ext cx="3843647" cy="2882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8750" y="3497715"/>
            <a:ext cx="3670273" cy="2752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6103" y="1695704"/>
            <a:ext cx="3829499" cy="28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86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42">
        <p15:prstTrans prst="wind"/>
      </p:transition>
    </mc:Choice>
    <mc:Fallback xmlns="">
      <p:transition spd="slow" advTm="6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163" y="175657"/>
            <a:ext cx="10058402" cy="12192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У своїй роботі використовую елементи пісочної терапії (</a:t>
            </a:r>
            <a:r>
              <a:rPr lang="uk-UA" dirty="0" err="1" smtClean="0">
                <a:solidFill>
                  <a:schemeClr val="accent3">
                    <a:lumMod val="75000"/>
                  </a:schemeClr>
                </a:solidFill>
              </a:rPr>
              <a:t>манкотерапію</a:t>
            </a:r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uk-UA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265" y="4205012"/>
            <a:ext cx="1929199" cy="2572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51258" y="1409945"/>
            <a:ext cx="1994818" cy="2659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05" y="4205012"/>
            <a:ext cx="1971205" cy="2628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022" y="4205013"/>
            <a:ext cx="1979859" cy="2639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848" y="1394857"/>
            <a:ext cx="2036801" cy="2715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08371" y="1343283"/>
            <a:ext cx="2021510" cy="2695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184" y="1331784"/>
            <a:ext cx="2054826" cy="27397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8381" y="4421889"/>
            <a:ext cx="2715735" cy="20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5429"/>
      </p:ext>
    </p:extLst>
  </p:cSld>
  <p:clrMapOvr>
    <a:masterClrMapping/>
  </p:clrMapOvr>
  <p:transition spd="slow" advTm="11063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352" y="222422"/>
            <a:ext cx="10058402" cy="250493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Самоосвіта</a:t>
            </a:r>
            <a:b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протягом 2017-2018 навчального року працюю над проблемою: </a:t>
            </a:r>
            <a:b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«Адаптація дітей дошкільного віку до умов дитячого дошкільного закладу»</a:t>
            </a:r>
            <a:endParaRPr lang="uk-UA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69" y="2644346"/>
            <a:ext cx="4958969" cy="1385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723" y="4029573"/>
            <a:ext cx="9201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Comic Sans MS" panose="030F0702030302020204" pitchFamily="66" charset="0"/>
              </a:rPr>
              <a:t>Відомо, що навіть незначні зміни умов життя </a:t>
            </a:r>
            <a:endParaRPr lang="uk-UA" sz="2800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маленької </a:t>
            </a:r>
            <a:r>
              <a:rPr lang="uk-UA" sz="2800" dirty="0">
                <a:latin typeface="Comic Sans MS" panose="030F0702030302020204" pitchFamily="66" charset="0"/>
              </a:rPr>
              <a:t>дитини викликають порушення </a:t>
            </a:r>
            <a:endParaRPr lang="uk-UA" sz="2800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її </a:t>
            </a:r>
            <a:r>
              <a:rPr lang="uk-UA" sz="2800" dirty="0">
                <a:latin typeface="Comic Sans MS" panose="030F0702030302020204" pitchFamily="66" charset="0"/>
              </a:rPr>
              <a:t>емоційного стану, сну, апетиту тощо. </a:t>
            </a:r>
            <a:endParaRPr lang="uk-UA" sz="2800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Саме </a:t>
            </a:r>
            <a:r>
              <a:rPr lang="uk-UA" sz="2800" dirty="0">
                <a:latin typeface="Comic Sans MS" panose="030F0702030302020204" pitchFamily="66" charset="0"/>
              </a:rPr>
              <a:t>тому створення умов для успішної </a:t>
            </a:r>
            <a:endParaRPr lang="uk-UA" sz="2800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адаптації </a:t>
            </a:r>
            <a:r>
              <a:rPr lang="uk-UA" sz="2800" dirty="0">
                <a:latin typeface="Comic Sans MS" panose="030F0702030302020204" pitchFamily="66" charset="0"/>
              </a:rPr>
              <a:t>є досить серйозною проблемою, </a:t>
            </a:r>
            <a:endParaRPr lang="uk-UA" sz="2800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яка </a:t>
            </a:r>
            <a:r>
              <a:rPr lang="uk-UA" sz="2800" dirty="0">
                <a:latin typeface="Comic Sans MS" panose="030F0702030302020204" pitchFamily="66" charset="0"/>
              </a:rPr>
              <a:t>хвилює лікарів, психологів, педагогів.</a:t>
            </a:r>
          </a:p>
        </p:txBody>
      </p:sp>
    </p:spTree>
    <p:extLst>
      <p:ext uri="{BB962C8B-B14F-4D97-AF65-F5344CB8AC3E}">
        <p14:creationId xmlns:p14="http://schemas.microsoft.com/office/powerpoint/2010/main" val="33964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625">
        <p:blinds dir="vert"/>
      </p:transition>
    </mc:Choice>
    <mc:Fallback xmlns="">
      <p:transition spd="slow" advTm="1862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1172304" y="593125"/>
            <a:ext cx="10058402" cy="27184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Тема роботи на виставку педагогічних ідей м. Старокостянтинова:</a:t>
            </a:r>
            <a:br>
              <a:rPr lang="uk-UA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«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Роль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психологічного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клімату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в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забезпеченні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ефективності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управління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»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endParaRPr lang="uk-UA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367" y="2872951"/>
            <a:ext cx="2756255" cy="2062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83" y="2224216"/>
            <a:ext cx="2867517" cy="1520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677" y="2097560"/>
            <a:ext cx="2914650" cy="1562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108" y="4816047"/>
            <a:ext cx="80581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0327"/>
      </p:ext>
    </p:extLst>
  </p:cSld>
  <p:clrMapOvr>
    <a:masterClrMapping/>
  </p:clrMapOvr>
  <p:transition spd="slow" advTm="912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090058" y="493084"/>
            <a:ext cx="9915896" cy="48965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Успіх приходить лише до того, </a:t>
            </a:r>
            <a:b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хто його прагне,</a:t>
            </a:r>
            <a:b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хто вміє максимально використати все найкраще із власних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внутрішніх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ресурсів.</a:t>
            </a:r>
            <a:b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Не чекайте, що хтось відкриє вас, </a:t>
            </a:r>
            <a:b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uk-UA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відрийте</a:t>
            </a: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себе самі, скажіть собі : </a:t>
            </a:r>
            <a:b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" Я хочу, я можу, я зроблю ". </a:t>
            </a:r>
            <a:b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Щастя й успіх - у ваших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руках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200" i="1" kern="0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Дякую</a:t>
            </a:r>
            <a:r>
              <a:rPr kumimoji="0" lang="uk-UA" sz="54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за увагу!!!</a:t>
            </a:r>
            <a:endParaRPr kumimoji="0" lang="uk-UA" sz="54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26">
        <p14:prism isInverted="1"/>
      </p:transition>
    </mc:Choice>
    <mc:Fallback xmlns="">
      <p:transition spd="slow" advTm="158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99070" y="304800"/>
            <a:ext cx="10324544" cy="2438400"/>
          </a:xfrm>
        </p:spPr>
        <p:txBody>
          <a:bodyPr rtlCol="0">
            <a:normAutofit fontScale="90000"/>
          </a:bodyPr>
          <a:lstStyle/>
          <a:p>
            <a:r>
              <a:rPr lang="uk-UA" dirty="0" smtClean="0"/>
              <a:t>«</a:t>
            </a:r>
            <a:r>
              <a:rPr lang="ru-RU" dirty="0"/>
              <a:t>Початки, </a:t>
            </a:r>
            <a:r>
              <a:rPr lang="ru-RU" dirty="0" err="1"/>
              <a:t>закладені</a:t>
            </a:r>
            <a:r>
              <a:rPr lang="ru-RU" dirty="0"/>
              <a:t> в </a:t>
            </a:r>
            <a:r>
              <a:rPr lang="ru-RU" dirty="0" err="1"/>
              <a:t>дитинстві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схожі</a:t>
            </a:r>
            <a:r>
              <a:rPr lang="ru-RU" dirty="0"/>
              <a:t> на </a:t>
            </a:r>
            <a:r>
              <a:rPr lang="ru-RU" dirty="0" err="1"/>
              <a:t>вирізані</a:t>
            </a:r>
            <a:r>
              <a:rPr lang="ru-RU" dirty="0"/>
              <a:t> на </a:t>
            </a:r>
            <a:r>
              <a:rPr lang="ru-RU" dirty="0" err="1"/>
              <a:t>корі</a:t>
            </a:r>
            <a:r>
              <a:rPr lang="ru-RU" dirty="0"/>
              <a:t> молодого дерева </a:t>
            </a:r>
            <a:r>
              <a:rPr lang="ru-RU" dirty="0" err="1"/>
              <a:t>букви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ростуть</a:t>
            </a:r>
            <a:r>
              <a:rPr lang="ru-RU" dirty="0"/>
              <a:t> разом з ним, і </a:t>
            </a:r>
            <a:r>
              <a:rPr lang="ru-RU" dirty="0" err="1"/>
              <a:t>складають</a:t>
            </a:r>
            <a:r>
              <a:rPr lang="ru-RU" dirty="0"/>
              <a:t> </a:t>
            </a:r>
            <a:r>
              <a:rPr lang="ru-RU" dirty="0" err="1"/>
              <a:t>невід'ємну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 smtClean="0"/>
              <a:t>.</a:t>
            </a:r>
            <a:r>
              <a:rPr lang="uk-UA" dirty="0" smtClean="0"/>
              <a:t>» </a:t>
            </a:r>
            <a:br>
              <a:rPr lang="uk-UA" dirty="0" smtClean="0"/>
            </a:br>
            <a:r>
              <a:rPr lang="uk-UA" dirty="0"/>
              <a:t> </a:t>
            </a:r>
            <a:r>
              <a:rPr lang="uk-UA" dirty="0" smtClean="0"/>
              <a:t>                                  Віктор Гюго</a:t>
            </a:r>
            <a:endParaRPr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80258" y="2867729"/>
            <a:ext cx="10465726" cy="3090219"/>
          </a:xfrm>
        </p:spPr>
        <p:txBody>
          <a:bodyPr rtlCol="0">
            <a:normAutofit fontScale="92500" lnSpcReduction="10000"/>
          </a:bodyPr>
          <a:lstStyle/>
          <a:p>
            <a:pPr marL="0" indent="0" algn="ctr" rtl="0">
              <a:buNone/>
            </a:pP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Загальні відомості</a:t>
            </a:r>
          </a:p>
          <a:p>
            <a:pPr algn="ctr" rtl="0"/>
            <a:r>
              <a:rPr dirty="0" err="1" smtClean="0"/>
              <a:t>Да</a:t>
            </a:r>
            <a:r>
              <a:rPr lang="uk-UA" dirty="0" smtClean="0"/>
              <a:t>та народження: </a:t>
            </a:r>
          </a:p>
          <a:p>
            <a:pPr marL="0" indent="0" algn="ctr" rtl="0">
              <a:buNone/>
            </a:pPr>
            <a:r>
              <a:rPr lang="uk-UA" dirty="0" smtClean="0"/>
              <a:t>1 лютого 1984року</a:t>
            </a:r>
            <a:endParaRPr dirty="0"/>
          </a:p>
          <a:p>
            <a:pPr algn="ctr" rtl="0"/>
            <a:r>
              <a:rPr lang="uk-UA" dirty="0" smtClean="0"/>
              <a:t>Освіта: вища</a:t>
            </a:r>
          </a:p>
          <a:p>
            <a:pPr marL="0" indent="0" algn="ctr" rtl="0">
              <a:buNone/>
            </a:pPr>
            <a:r>
              <a:rPr lang="uk-UA" dirty="0" smtClean="0"/>
              <a:t> Друга кваліфікаційна категорія</a:t>
            </a:r>
            <a:endParaRPr dirty="0"/>
          </a:p>
          <a:p>
            <a:pPr algn="ctr" rtl="0"/>
            <a:r>
              <a:rPr lang="uk-UA" dirty="0" smtClean="0"/>
              <a:t>Педагогічний стаж: 11 років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8" t="28793" r="-10009" b="6672"/>
          <a:stretch/>
        </p:blipFill>
        <p:spPr>
          <a:xfrm rot="5400000">
            <a:off x="718531" y="3396416"/>
            <a:ext cx="4696688" cy="241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567">
        <p:circle/>
      </p:transition>
    </mc:Choice>
    <mc:Fallback xmlns="">
      <p:transition spd="slow" advTm="2156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342" y="5355772"/>
            <a:ext cx="10335100" cy="783772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dirty="0" smtClean="0"/>
              <a:t>Освіта </a:t>
            </a:r>
            <a:br>
              <a:rPr lang="ru" dirty="0" smtClean="0"/>
            </a:br>
            <a:r>
              <a:rPr lang="ru" dirty="0" smtClean="0"/>
              <a:t/>
            </a:r>
            <a:br>
              <a:rPr lang="ru" dirty="0" smtClean="0"/>
            </a:br>
            <a:r>
              <a:rPr lang="ru" dirty="0" smtClean="0"/>
              <a:t>2007р. </a:t>
            </a:r>
            <a:r>
              <a:rPr lang="uk-UA" dirty="0" smtClean="0"/>
              <a:t>З</a:t>
            </a:r>
            <a:r>
              <a:rPr lang="ru" dirty="0" smtClean="0"/>
              <a:t>акінчила Інститут соціальної реабілітації та розвитку дитини при Камянець-Подільському університеті</a:t>
            </a:r>
            <a:br>
              <a:rPr lang="ru" dirty="0" smtClean="0"/>
            </a:br>
            <a:r>
              <a:rPr lang="ru" dirty="0" smtClean="0"/>
              <a:t/>
            </a:r>
            <a:br>
              <a:rPr lang="ru" dirty="0" smtClean="0"/>
            </a:br>
            <a:r>
              <a:rPr lang="ru" dirty="0" smtClean="0"/>
              <a:t>у 2011році отримала Другу кваліфікаційну категорію</a:t>
            </a:r>
            <a:br>
              <a:rPr lang="ru" dirty="0" smtClean="0"/>
            </a:br>
            <a:r>
              <a:rPr lang="ru" dirty="0" smtClean="0"/>
              <a:t/>
            </a:r>
            <a:br>
              <a:rPr lang="ru" dirty="0" smtClean="0"/>
            </a:br>
            <a:r>
              <a:rPr lang="ru" dirty="0" smtClean="0"/>
              <a:t>в 2017р пройшла курси з підвищення кваліфікації при Хмельницькому обласному інституті післядипломної освіти</a:t>
            </a:r>
            <a:br>
              <a:rPr lang="ru" dirty="0" smtClean="0"/>
            </a:b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p:transition spd="med" advTm="20459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5526" y="691978"/>
            <a:ext cx="6858002" cy="823784"/>
          </a:xfrm>
        </p:spPr>
        <p:txBody>
          <a:bodyPr rtlCol="0"/>
          <a:lstStyle/>
          <a:p>
            <a:pPr rtl="0"/>
            <a:r>
              <a:rPr lang="ru" dirty="0" smtClean="0"/>
              <a:t>Моє педагогічне кредо</a:t>
            </a:r>
            <a:endParaRPr lang="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16411" y="2152134"/>
            <a:ext cx="8083850" cy="2642287"/>
          </a:xfrm>
        </p:spPr>
        <p:txBody>
          <a:bodyPr rtlCol="0">
            <a:noAutofit/>
          </a:bodyPr>
          <a:lstStyle/>
          <a:p>
            <a:pPr rtl="0"/>
            <a:r>
              <a:rPr lang="uk-UA" sz="3200" dirty="0" smtClean="0"/>
              <a:t>До кожної дитини ключ знайти,</a:t>
            </a:r>
          </a:p>
          <a:p>
            <a:pPr rtl="0"/>
            <a:r>
              <a:rPr lang="uk-UA" sz="3200" dirty="0" smtClean="0"/>
              <a:t>У праці результат хороший мати,</a:t>
            </a:r>
          </a:p>
          <a:p>
            <a:pPr rtl="0"/>
            <a:r>
              <a:rPr lang="uk-UA" sz="3200" dirty="0" smtClean="0"/>
              <a:t>Упевнено і творчо до мети іти</a:t>
            </a:r>
          </a:p>
          <a:p>
            <a:pPr rtl="0"/>
            <a:r>
              <a:rPr lang="uk-UA" sz="3200" dirty="0" smtClean="0"/>
              <a:t>З любов'ю серце дітям віддавати!!!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823">
        <p14:flash/>
      </p:transition>
    </mc:Choice>
    <mc:Fallback xmlns="">
      <p:transition spd="slow" advTm="128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255" y="411892"/>
            <a:ext cx="10058402" cy="1219200"/>
          </a:xfrm>
        </p:spPr>
        <p:txBody>
          <a:bodyPr rtlCol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uk-UA" sz="40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ea typeface="+mn-ea"/>
                <a:cs typeface="+mn-cs"/>
              </a:rPr>
              <a:t>Моє </a:t>
            </a:r>
            <a:r>
              <a:rPr lang="uk-UA" sz="40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ea typeface="+mn-ea"/>
                <a:cs typeface="+mn-cs"/>
              </a:rPr>
              <a:t>життєве кредо</a:t>
            </a:r>
            <a:endParaRPr lang="uk-UA" sz="40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1400" y="1853514"/>
            <a:ext cx="9792257" cy="4187952"/>
          </a:xfrm>
        </p:spPr>
        <p:txBody>
          <a:bodyPr rtlCol="0">
            <a:norm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uk-UA" sz="4400" b="1" i="1" dirty="0">
                <a:solidFill>
                  <a:srgbClr val="EA80DB"/>
                </a:solidFill>
                <a:latin typeface="Arial Black" pitchFamily="34" charset="0"/>
              </a:rPr>
              <a:t>«Любити життя, і цінувати кожну його хвилину, нести радість, у книгах-шукати істину, у людях – мудрість». </a:t>
            </a:r>
            <a:endParaRPr lang="uk-UA" sz="4400" b="1" i="1" cap="all" dirty="0">
              <a:solidFill>
                <a:srgbClr val="EA80DB"/>
              </a:solidFill>
              <a:latin typeface="Arial Black" pitchFamily="34" charset="0"/>
            </a:endParaRPr>
          </a:p>
          <a:p>
            <a:pPr rtl="0"/>
            <a:endParaRPr lang="ru" sz="4400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393">
        <p15:prstTrans prst="fallOver"/>
      </p:transition>
    </mc:Choice>
    <mc:Fallback xmlns="">
      <p:transition spd="slow" advTm="9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9098" y="965202"/>
            <a:ext cx="4608065" cy="2590319"/>
          </a:xfrm>
        </p:spPr>
        <p:txBody>
          <a:bodyPr rtlCol="0">
            <a:normAutofit/>
          </a:bodyPr>
          <a:lstStyle/>
          <a:p>
            <a:pPr algn="ctr" rtl="0"/>
            <a:r>
              <a:rPr lang="ru" dirty="0" smtClean="0">
                <a:solidFill>
                  <a:schemeClr val="bg2">
                    <a:lumMod val="50000"/>
                  </a:schemeClr>
                </a:solidFill>
              </a:rPr>
              <a:t>Основні напрямки роботи практичного психолога</a:t>
            </a:r>
            <a:endParaRPr lang="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791" r="4791"/>
          <a:stretch>
            <a:fillRect/>
          </a:stretch>
        </p:blipFill>
        <p:spPr>
          <a:xfrm>
            <a:off x="836613" y="1031195"/>
            <a:ext cx="6003574" cy="4618134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7976261" y="3429000"/>
            <a:ext cx="3875314" cy="2648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Просвітницька;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Консультативна;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Діагностична;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Корекційно-розвивальна;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Організаційно-методична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229">
        <p15:prstTrans prst="drape"/>
      </p:transition>
    </mc:Choice>
    <mc:Fallback xmlns="">
      <p:transition spd="slow" advTm="172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0"/>
            <a:ext cx="10058402" cy="1309816"/>
          </a:xfrm>
        </p:spPr>
        <p:txBody>
          <a:bodyPr rtlCol="0"/>
          <a:lstStyle/>
          <a:p>
            <a:pPr algn="ctr"/>
            <a:r>
              <a:rPr lang="ru" dirty="0"/>
              <a:t>Відкритий показ розвиваючого заняття в старшій групі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6" y="1309816"/>
            <a:ext cx="4011516" cy="2645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55" y="1302336"/>
            <a:ext cx="4011516" cy="2645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16" y="4075673"/>
            <a:ext cx="2117110" cy="28247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172" y="4027102"/>
            <a:ext cx="2121899" cy="2830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3" y="4075673"/>
            <a:ext cx="2113269" cy="28234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91" y="4075673"/>
            <a:ext cx="2102193" cy="28029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72" y="1429780"/>
            <a:ext cx="2538063" cy="252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p:transition spd="slow" advTm="14007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02104" y="510133"/>
            <a:ext cx="10058402" cy="716692"/>
          </a:xfrm>
        </p:spPr>
        <p:txBody>
          <a:bodyPr rtlCol="0"/>
          <a:lstStyle/>
          <a:p>
            <a:pPr algn="ctr" rtl="0"/>
            <a:r>
              <a:rPr lang="ru" dirty="0" smtClean="0"/>
              <a:t>Розвиваюче заняття дзеркало</a:t>
            </a:r>
            <a:endParaRPr lang="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>
          <a:xfrm rot="5400000">
            <a:off x="4751435" y="1793775"/>
            <a:ext cx="2715289" cy="2776308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uk-UA" dirty="0" smtClean="0"/>
              <a:t>Вправи на емоційне розвантаження та налаштування дітей на роботу</a:t>
            </a:r>
            <a:endParaRPr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uk-UA" dirty="0" smtClean="0"/>
              <a:t>Вправи на розвиток уваги та логічного мислення </a:t>
            </a:r>
            <a:endParaRPr lang="en-US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>
          <a:xfrm rot="5400000">
            <a:off x="1232374" y="1860655"/>
            <a:ext cx="2715768" cy="2776308"/>
          </a:xfrm>
        </p:spPr>
      </p:pic>
      <p:sp>
        <p:nvSpPr>
          <p:cNvPr id="14" name="Текст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r>
              <a:rPr lang="uk-UA" dirty="0" smtClean="0"/>
              <a:t>Використання методики «Коректурні проби»</a:t>
            </a:r>
            <a:endParaRPr lang="en-US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>
          <a:xfrm rot="5400000">
            <a:off x="8208963" y="1830388"/>
            <a:ext cx="2716212" cy="2776537"/>
          </a:xfr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719">
        <p15:prstTrans prst="wind"/>
      </p:transition>
    </mc:Choice>
    <mc:Fallback xmlns="">
      <p:transition spd="slow" advTm="167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052" y="130940"/>
            <a:ext cx="8621486" cy="676582"/>
          </a:xfrm>
        </p:spPr>
        <p:txBody>
          <a:bodyPr rtlCol="0"/>
          <a:lstStyle/>
          <a:p>
            <a:pPr algn="ctr" rtl="0"/>
            <a:r>
              <a:rPr lang="ru" dirty="0" smtClean="0"/>
              <a:t>Робота з педагогами</a:t>
            </a:r>
            <a:endParaRPr lang="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16" y="4811498"/>
            <a:ext cx="3289421" cy="184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950" y="2753129"/>
            <a:ext cx="3304318" cy="1859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7" y="824028"/>
            <a:ext cx="3399570" cy="1912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006" y="859481"/>
            <a:ext cx="3093617" cy="1741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773" y="2749486"/>
            <a:ext cx="3092661" cy="1881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4729" y="4780167"/>
            <a:ext cx="3093617" cy="1879731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815475" y="3010770"/>
            <a:ext cx="2376525" cy="961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/>
              <a:t>Вправи на </a:t>
            </a:r>
            <a:r>
              <a:rPr lang="en-US" dirty="0" smtClean="0"/>
              <a:t>teambuilding</a:t>
            </a:r>
            <a:r>
              <a:rPr lang="uk-UA" dirty="0" smtClean="0"/>
              <a:t> </a:t>
            </a:r>
            <a:endParaRPr lang="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30673" y="3241991"/>
            <a:ext cx="2183277" cy="961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/>
              <a:t>Т</a:t>
            </a:r>
            <a:r>
              <a:rPr lang="ru" dirty="0" smtClean="0"/>
              <a:t>ренінгова та просвітницька робота</a:t>
            </a: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530">
        <p15:prstTrans prst="prestige"/>
      </p:transition>
    </mc:Choice>
    <mc:Fallback xmlns="">
      <p:transition spd="slow" advTm="175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природе, представленная в альбомной ориентации (широкоэкранный формат)</Template>
  <TotalTime>252</TotalTime>
  <Words>262</Words>
  <Application>Microsoft Office PowerPoint</Application>
  <PresentationFormat>Широкоэкранный</PresentationFormat>
  <Paragraphs>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Monotype Corsiva</vt:lpstr>
      <vt:lpstr>Segoe Print</vt:lpstr>
      <vt:lpstr>Wingdings</vt:lpstr>
      <vt:lpstr>Природа 16 х 9</vt:lpstr>
      <vt:lpstr>Портфоліо  практичного психолога</vt:lpstr>
      <vt:lpstr>«Початки, закладені в дитинстві людини, схожі на вирізані на корі молодого дерева букви, що ростуть разом з ним, і складають невід'ємну частину його.»                                     Віктор Гюго</vt:lpstr>
      <vt:lpstr>Освіта   2007р. Закінчила Інститут соціальної реабілітації та розвитку дитини при Камянець-Подільському університеті  у 2011році отримала Другу кваліфікаційну категорію  в 2017р пройшла курси з підвищення кваліфікації при Хмельницькому обласному інституті післядипломної освіти </vt:lpstr>
      <vt:lpstr>Моє педагогічне кредо</vt:lpstr>
      <vt:lpstr>Моє життєве кредо</vt:lpstr>
      <vt:lpstr>Основні напрямки роботи практичного психолога</vt:lpstr>
      <vt:lpstr>Відкритий показ розвиваючого заняття в старшій групі</vt:lpstr>
      <vt:lpstr>Розвиваюче заняття дзеркало</vt:lpstr>
      <vt:lpstr>Робота з педагогами</vt:lpstr>
      <vt:lpstr>Презентация PowerPoint</vt:lpstr>
      <vt:lpstr>Приймаю участь у тренінгах, семінарах, педрадах, консультпунктах</vt:lpstr>
      <vt:lpstr>Творче досьє</vt:lpstr>
      <vt:lpstr>Нагороди, подяки</vt:lpstr>
      <vt:lpstr>У своїй роботі використовую елементи пісочної терапії (манкотерапію)</vt:lpstr>
      <vt:lpstr>Самоосвіта протягом 2017-2018 навчального року працюю над проблемою:  «Адаптація дітей дошкільного віку до умов дитячого дошкільного закладу»</vt:lpstr>
      <vt:lpstr>Тема роботи на виставку педагогічних ідей м. Старокостянтинова: «Роль психологічного клімату в забезпеченні ефективності управління»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практичного психолога</dc:title>
  <dc:creator>Admin</dc:creator>
  <cp:lastModifiedBy>Admin</cp:lastModifiedBy>
  <cp:revision>27</cp:revision>
  <dcterms:created xsi:type="dcterms:W3CDTF">2018-03-11T15:40:24Z</dcterms:created>
  <dcterms:modified xsi:type="dcterms:W3CDTF">2022-12-05T20:11:23Z</dcterms:modified>
</cp:coreProperties>
</file>