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charts/chart5.xml" ContentType="application/vnd.openxmlformats-officedocument.drawingml.char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diagrams/layout2.xml" ContentType="application/vnd.openxmlformats-officedocument.drawingml.diagramLayou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58" r:id="rId4"/>
    <p:sldId id="259" r:id="rId5"/>
    <p:sldId id="260" r:id="rId6"/>
    <p:sldId id="262" r:id="rId7"/>
    <p:sldId id="264" r:id="rId8"/>
    <p:sldId id="265" r:id="rId9"/>
    <p:sldId id="310" r:id="rId10"/>
    <p:sldId id="312" r:id="rId11"/>
    <p:sldId id="266" r:id="rId12"/>
    <p:sldId id="267" r:id="rId13"/>
    <p:sldId id="285" r:id="rId14"/>
    <p:sldId id="286" r:id="rId15"/>
    <p:sldId id="287" r:id="rId16"/>
    <p:sldId id="302" r:id="rId17"/>
    <p:sldId id="288" r:id="rId18"/>
    <p:sldId id="303" r:id="rId19"/>
    <p:sldId id="306" r:id="rId20"/>
    <p:sldId id="304" r:id="rId21"/>
    <p:sldId id="289" r:id="rId22"/>
    <p:sldId id="290" r:id="rId23"/>
    <p:sldId id="305" r:id="rId24"/>
    <p:sldId id="291" r:id="rId25"/>
    <p:sldId id="294" r:id="rId26"/>
    <p:sldId id="292" r:id="rId27"/>
    <p:sldId id="320" r:id="rId28"/>
    <p:sldId id="321" r:id="rId29"/>
    <p:sldId id="293" r:id="rId30"/>
    <p:sldId id="295" r:id="rId31"/>
    <p:sldId id="313" r:id="rId32"/>
    <p:sldId id="296" r:id="rId33"/>
    <p:sldId id="314" r:id="rId34"/>
    <p:sldId id="297" r:id="rId35"/>
    <p:sldId id="315" r:id="rId36"/>
    <p:sldId id="298" r:id="rId37"/>
    <p:sldId id="300" r:id="rId38"/>
    <p:sldId id="316" r:id="rId39"/>
    <p:sldId id="301" r:id="rId40"/>
    <p:sldId id="317" r:id="rId41"/>
    <p:sldId id="274" r:id="rId42"/>
    <p:sldId id="275" r:id="rId43"/>
    <p:sldId id="307" r:id="rId44"/>
    <p:sldId id="276" r:id="rId45"/>
    <p:sldId id="318" r:id="rId46"/>
    <p:sldId id="277" r:id="rId47"/>
    <p:sldId id="278" r:id="rId48"/>
    <p:sldId id="279" r:id="rId49"/>
    <p:sldId id="280" r:id="rId50"/>
    <p:sldId id="281" r:id="rId51"/>
    <p:sldId id="282" r:id="rId52"/>
    <p:sldId id="283" r:id="rId53"/>
    <p:sldId id="284" r:id="rId54"/>
    <p:sldId id="271" r:id="rId55"/>
    <p:sldId id="319" r:id="rId56"/>
    <p:sldId id="272" r:id="rId57"/>
    <p:sldId id="308" r:id="rId58"/>
    <p:sldId id="273" r:id="rId59"/>
    <p:sldId id="309"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60753" autoAdjust="0"/>
  </p:normalViewPr>
  <p:slideViewPr>
    <p:cSldViewPr>
      <p:cViewPr>
        <p:scale>
          <a:sx n="75" d="100"/>
          <a:sy n="75" d="100"/>
        </p:scale>
        <p:origin x="-370" y="-235"/>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2" Type="http://schemas.openxmlformats.org/officeDocument/2006/relationships/package" Target="../embeddings/_____Microsoft_Office_Excel12.xlsx"/><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2" Type="http://schemas.openxmlformats.org/officeDocument/2006/relationships/package" Target="../embeddings/_____Microsoft_Office_Excel13.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Office_Excel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latin typeface="Times New Roman" pitchFamily="18" charset="0"/>
                <a:cs typeface="Times New Roman" pitchFamily="18" charset="0"/>
              </a:defRPr>
            </a:pPr>
            <a:r>
              <a:rPr lang="ru-RU"/>
              <a:t>Кількісний склад вихованців ДНЗ</a:t>
            </a:r>
          </a:p>
        </c:rich>
      </c:tx>
      <c:layout/>
    </c:title>
    <c:view3D>
      <c:rotX val="30"/>
      <c:perspective val="30"/>
    </c:view3D>
    <c:plotArea>
      <c:layout>
        <c:manualLayout>
          <c:layoutTarget val="inner"/>
          <c:xMode val="edge"/>
          <c:yMode val="edge"/>
          <c:x val="3.0674782673442629E-2"/>
          <c:y val="0.14275522081478945"/>
          <c:w val="0.68742121958685121"/>
          <c:h val="0.82013204032434806"/>
        </c:manualLayout>
      </c:layout>
      <c:pie3DChart>
        <c:varyColors val="1"/>
        <c:ser>
          <c:idx val="0"/>
          <c:order val="0"/>
          <c:tx>
            <c:strRef>
              <c:f>Лист1!$B$1</c:f>
              <c:strCache>
                <c:ptCount val="1"/>
                <c:pt idx="0">
                  <c:v>Кількісний склад ДНЗ</c:v>
                </c:pt>
              </c:strCache>
            </c:strRef>
          </c:tx>
          <c:dPt>
            <c:idx val="0"/>
            <c:spPr>
              <a:solidFill>
                <a:schemeClr val="accent6"/>
              </a:solidFill>
            </c:spPr>
          </c:dPt>
          <c:dLbls>
            <c:dLbl>
              <c:idx val="0"/>
              <c:layout/>
              <c:tx>
                <c:rich>
                  <a:bodyPr/>
                  <a:lstStyle/>
                  <a:p>
                    <a:r>
                      <a:rPr lang="en-US"/>
                      <a:t>16%</a:t>
                    </a:r>
                  </a:p>
                </c:rich>
              </c:tx>
              <c:dLblPos val="ctr"/>
              <c:showVal val="1"/>
              <c:showPercent val="1"/>
              <c:separator>
</c:separator>
            </c:dLbl>
            <c:dLbl>
              <c:idx val="1"/>
              <c:layout/>
              <c:tx>
                <c:rich>
                  <a:bodyPr/>
                  <a:lstStyle/>
                  <a:p>
                    <a:r>
                      <a:rPr lang="en-US"/>
                      <a:t>33%</a:t>
                    </a:r>
                  </a:p>
                </c:rich>
              </c:tx>
              <c:dLblPos val="ctr"/>
              <c:showVal val="1"/>
              <c:showPercent val="1"/>
              <c:separator>
</c:separator>
            </c:dLbl>
            <c:dLbl>
              <c:idx val="2"/>
              <c:layout/>
              <c:tx>
                <c:rich>
                  <a:bodyPr/>
                  <a:lstStyle/>
                  <a:p>
                    <a:r>
                      <a:rPr lang="en-US"/>
                      <a:t>34%</a:t>
                    </a:r>
                  </a:p>
                </c:rich>
              </c:tx>
              <c:dLblPos val="ctr"/>
              <c:showVal val="1"/>
              <c:showPercent val="1"/>
              <c:separator>
</c:separator>
            </c:dLbl>
            <c:dLbl>
              <c:idx val="3"/>
              <c:layout/>
              <c:tx>
                <c:rich>
                  <a:bodyPr/>
                  <a:lstStyle/>
                  <a:p>
                    <a:r>
                      <a:rPr lang="en-US"/>
                      <a:t>17%</a:t>
                    </a:r>
                  </a:p>
                </c:rich>
              </c:tx>
              <c:dLblPos val="ctr"/>
              <c:showVal val="1"/>
              <c:showPercent val="1"/>
              <c:separator>
</c:separator>
            </c:dLbl>
            <c:txPr>
              <a:bodyPr/>
              <a:lstStyle/>
              <a:p>
                <a:pPr>
                  <a:defRPr sz="1400" b="0">
                    <a:latin typeface="Times New Roman" pitchFamily="18" charset="0"/>
                    <a:cs typeface="Times New Roman" pitchFamily="18" charset="0"/>
                  </a:defRPr>
                </a:pPr>
                <a:endParaRPr lang="ru-RU"/>
              </a:p>
            </c:txPr>
            <c:dLblPos val="ctr"/>
            <c:showVal val="1"/>
            <c:showPercent val="1"/>
            <c:separator>
</c:separator>
            <c:showLeaderLines val="1"/>
          </c:dLbls>
          <c:cat>
            <c:strRef>
              <c:f>Лист1!$A$2:$A$5</c:f>
              <c:strCache>
                <c:ptCount val="4"/>
                <c:pt idx="0">
                  <c:v>Діти раннього віку</c:v>
                </c:pt>
                <c:pt idx="1">
                  <c:v>Діти молодшого віку</c:v>
                </c:pt>
                <c:pt idx="2">
                  <c:v>Діти середнього віку</c:v>
                </c:pt>
                <c:pt idx="3">
                  <c:v>Діти старшого віку</c:v>
                </c:pt>
              </c:strCache>
            </c:strRef>
          </c:cat>
          <c:val>
            <c:numRef>
              <c:f>Лист1!$B$2:$B$5</c:f>
              <c:numCache>
                <c:formatCode>0%</c:formatCode>
                <c:ptCount val="4"/>
                <c:pt idx="0">
                  <c:v>0.16000000000000064</c:v>
                </c:pt>
                <c:pt idx="1">
                  <c:v>0.33000000000000224</c:v>
                </c:pt>
                <c:pt idx="2">
                  <c:v>0.34000000000000158</c:v>
                </c:pt>
                <c:pt idx="3">
                  <c:v>0.17</c:v>
                </c:pt>
              </c:numCache>
            </c:numRef>
          </c:val>
        </c:ser>
        <c:dLbls>
          <c:showVal val="1"/>
        </c:dLbls>
      </c:pie3DChart>
      <c:spPr>
        <a:noFill/>
        <a:ln w="25400">
          <a:noFill/>
        </a:ln>
      </c:spPr>
    </c:plotArea>
    <c:legend>
      <c:legendPos val="r"/>
      <c:layout/>
      <c:txPr>
        <a:bodyPr/>
        <a:lstStyle/>
        <a:p>
          <a:pPr>
            <a:defRPr sz="1200">
              <a:latin typeface="Times New Roman" pitchFamily="18" charset="0"/>
              <a:cs typeface="Times New Roman" pitchFamily="18" charset="0"/>
            </a:defRPr>
          </a:pPr>
          <a:endParaRPr lang="ru-RU"/>
        </a:p>
      </c:txPr>
    </c:legend>
    <c:plotVisOnly val="1"/>
    <c:dispBlanksAs val="zero"/>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pieChart>
        <c:varyColors val="1"/>
        <c:ser>
          <c:idx val="0"/>
          <c:order val="0"/>
          <c:tx>
            <c:strRef>
              <c:f>Лист1!$B$1</c:f>
              <c:strCache>
                <c:ptCount val="1"/>
                <c:pt idx="0">
                  <c:v>Кількість днів пропущених через хворобу</c:v>
                </c:pt>
              </c:strCache>
            </c:strRef>
          </c:tx>
          <c:dLbls>
            <c:showVal val="1"/>
            <c:showLeaderLines val="1"/>
          </c:dLbls>
          <c:cat>
            <c:strRef>
              <c:f>Лист1!$A$2:$A$3</c:f>
              <c:strCache>
                <c:ptCount val="2"/>
                <c:pt idx="0">
                  <c:v>2020-2021 н.р.</c:v>
                </c:pt>
                <c:pt idx="1">
                  <c:v>2021-2022 н.р.</c:v>
                </c:pt>
              </c:strCache>
            </c:strRef>
          </c:cat>
          <c:val>
            <c:numRef>
              <c:f>Лист1!$B$2:$B$3</c:f>
              <c:numCache>
                <c:formatCode>General</c:formatCode>
                <c:ptCount val="2"/>
                <c:pt idx="0">
                  <c:v>6370</c:v>
                </c:pt>
                <c:pt idx="1">
                  <c:v>11158</c:v>
                </c:pt>
              </c:numCache>
            </c:numRef>
          </c:val>
        </c:ser>
        <c:firstSliceAng val="0"/>
      </c:pieChart>
    </c:plotArea>
    <c:legend>
      <c:legendPos val="r"/>
      <c:layout/>
    </c:legend>
    <c:plotVisOnly val="1"/>
    <c:dispBlanksAs val="zero"/>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5"/>
      <c:hPercent val="68"/>
      <c:rotY val="30"/>
      <c:depthPercent val="1500"/>
      <c:rAngAx val="1"/>
    </c:view3D>
    <c:floor>
      <c:spPr>
        <a:solidFill>
          <a:srgbClr val="C0C0C0"/>
        </a:solidFill>
        <a:ln w="3175">
          <a:solidFill>
            <a:srgbClr val="000000"/>
          </a:solidFill>
          <a:prstDash val="solid"/>
        </a:ln>
      </c:spPr>
    </c:floor>
    <c:sideWall>
      <c:spPr>
        <a:solidFill>
          <a:srgbClr val="FFFFFF"/>
        </a:solidFill>
        <a:ln w="25400">
          <a:noFill/>
        </a:ln>
      </c:spPr>
    </c:sideWall>
    <c:backWall>
      <c:spPr>
        <a:solidFill>
          <a:srgbClr val="FFFFFF"/>
        </a:solidFill>
        <a:ln w="25400">
          <a:noFill/>
        </a:ln>
      </c:spPr>
    </c:backWall>
    <c:plotArea>
      <c:layout>
        <c:manualLayout>
          <c:layoutTarget val="inner"/>
          <c:xMode val="edge"/>
          <c:yMode val="edge"/>
          <c:x val="1.8106869152531131E-2"/>
          <c:y val="0"/>
          <c:w val="0.80368537649326699"/>
          <c:h val="0.9043443765422966"/>
        </c:manualLayout>
      </c:layout>
      <c:bar3DChart>
        <c:barDir val="col"/>
        <c:grouping val="clustered"/>
        <c:ser>
          <c:idx val="0"/>
          <c:order val="0"/>
          <c:tx>
            <c:strRef>
              <c:f>Sheet1!$A$2</c:f>
              <c:strCache>
                <c:ptCount val="1"/>
                <c:pt idx="0">
                  <c:v>Хліб</c:v>
                </c:pt>
              </c:strCache>
            </c:strRef>
          </c:tx>
          <c:spPr>
            <a:solidFill>
              <a:srgbClr val="00FFFF"/>
            </a:solidFill>
            <a:ln w="25399">
              <a:noFill/>
            </a:ln>
          </c:spPr>
          <c:dLbls>
            <c:spPr>
              <a:noFill/>
              <a:ln w="25399">
                <a:noFill/>
              </a:ln>
            </c:spPr>
            <c:txPr>
              <a:bodyPr/>
              <a:lstStyle/>
              <a:p>
                <a:pPr>
                  <a:defRPr sz="1000" b="1" i="0" u="none" strike="noStrike" baseline="0">
                    <a:solidFill>
                      <a:srgbClr val="000000"/>
                    </a:solidFill>
                    <a:latin typeface="Times New Roman"/>
                    <a:ea typeface="Times New Roman"/>
                    <a:cs typeface="Times New Roman"/>
                  </a:defRPr>
                </a:pPr>
                <a:endParaRPr lang="ru-RU"/>
              </a:p>
            </c:txPr>
            <c:showVal val="1"/>
          </c:dLbls>
          <c:cat>
            <c:numRef>
              <c:f>Sheet1!$B$1:$Q$1</c:f>
              <c:numCache>
                <c:formatCode>General</c:formatCode>
                <c:ptCount val="16"/>
              </c:numCache>
            </c:numRef>
          </c:cat>
          <c:val>
            <c:numRef>
              <c:f>Sheet1!$B$2:$Q$2</c:f>
              <c:numCache>
                <c:formatCode>General</c:formatCode>
                <c:ptCount val="16"/>
                <c:pt idx="0" formatCode="0%">
                  <c:v>1</c:v>
                </c:pt>
              </c:numCache>
            </c:numRef>
          </c:val>
        </c:ser>
        <c:ser>
          <c:idx val="1"/>
          <c:order val="1"/>
          <c:tx>
            <c:strRef>
              <c:f>Sheet1!$A$3</c:f>
              <c:strCache>
                <c:ptCount val="1"/>
                <c:pt idx="0">
                  <c:v>Крупи</c:v>
                </c:pt>
              </c:strCache>
            </c:strRef>
          </c:tx>
          <c:spPr>
            <a:solidFill>
              <a:srgbClr val="99CCFF"/>
            </a:solidFill>
            <a:ln w="25399">
              <a:noFill/>
            </a:ln>
          </c:spPr>
          <c:dLbls>
            <c:spPr>
              <a:noFill/>
              <a:ln w="25399">
                <a:noFill/>
              </a:ln>
            </c:spPr>
            <c:txPr>
              <a:bodyPr/>
              <a:lstStyle/>
              <a:p>
                <a:pPr>
                  <a:defRPr sz="1000" b="1" i="0" u="none" strike="noStrike" baseline="0">
                    <a:solidFill>
                      <a:srgbClr val="000000"/>
                    </a:solidFill>
                    <a:latin typeface="Times New Roman"/>
                    <a:ea typeface="Times New Roman"/>
                    <a:cs typeface="Times New Roman"/>
                  </a:defRPr>
                </a:pPr>
                <a:endParaRPr lang="ru-RU"/>
              </a:p>
            </c:txPr>
            <c:showVal val="1"/>
          </c:dLbls>
          <c:cat>
            <c:numRef>
              <c:f>Sheet1!$B$1:$Q$1</c:f>
              <c:numCache>
                <c:formatCode>General</c:formatCode>
                <c:ptCount val="16"/>
              </c:numCache>
            </c:numRef>
          </c:cat>
          <c:val>
            <c:numRef>
              <c:f>Sheet1!$B$3:$Q$3</c:f>
              <c:numCache>
                <c:formatCode>0%</c:formatCode>
                <c:ptCount val="16"/>
                <c:pt idx="1">
                  <c:v>1</c:v>
                </c:pt>
              </c:numCache>
            </c:numRef>
          </c:val>
        </c:ser>
        <c:ser>
          <c:idx val="2"/>
          <c:order val="2"/>
          <c:tx>
            <c:strRef>
              <c:f>Sheet1!$A$4</c:f>
              <c:strCache>
                <c:ptCount val="1"/>
                <c:pt idx="0">
                  <c:v>Цукор</c:v>
                </c:pt>
              </c:strCache>
            </c:strRef>
          </c:tx>
          <c:spPr>
            <a:solidFill>
              <a:srgbClr val="FF0000"/>
            </a:solidFill>
            <a:ln w="25399">
              <a:noFill/>
            </a:ln>
          </c:spPr>
          <c:dLbls>
            <c:spPr>
              <a:noFill/>
              <a:ln w="25399">
                <a:noFill/>
              </a:ln>
            </c:spPr>
            <c:txPr>
              <a:bodyPr/>
              <a:lstStyle/>
              <a:p>
                <a:pPr>
                  <a:defRPr sz="1000" b="1" i="0" u="none" strike="noStrike" baseline="0">
                    <a:solidFill>
                      <a:srgbClr val="000000"/>
                    </a:solidFill>
                    <a:latin typeface="Times New Roman"/>
                    <a:ea typeface="Times New Roman"/>
                    <a:cs typeface="Times New Roman"/>
                  </a:defRPr>
                </a:pPr>
                <a:endParaRPr lang="ru-RU"/>
              </a:p>
            </c:txPr>
            <c:showVal val="1"/>
          </c:dLbls>
          <c:cat>
            <c:numRef>
              <c:f>Sheet1!$B$1:$Q$1</c:f>
              <c:numCache>
                <c:formatCode>General</c:formatCode>
                <c:ptCount val="16"/>
              </c:numCache>
            </c:numRef>
          </c:cat>
          <c:val>
            <c:numRef>
              <c:f>Sheet1!$B$4:$Q$4</c:f>
              <c:numCache>
                <c:formatCode>General</c:formatCode>
                <c:ptCount val="16"/>
                <c:pt idx="2" formatCode="0%">
                  <c:v>1</c:v>
                </c:pt>
              </c:numCache>
            </c:numRef>
          </c:val>
        </c:ser>
        <c:ser>
          <c:idx val="3"/>
          <c:order val="3"/>
          <c:tx>
            <c:strRef>
              <c:f>Sheet1!$A$5</c:f>
              <c:strCache>
                <c:ptCount val="1"/>
                <c:pt idx="0">
                  <c:v>Борошно</c:v>
                </c:pt>
              </c:strCache>
            </c:strRef>
          </c:tx>
          <c:spPr>
            <a:solidFill>
              <a:srgbClr val="FFCC00"/>
            </a:solidFill>
            <a:ln w="25399">
              <a:noFill/>
            </a:ln>
          </c:spPr>
          <c:dLbls>
            <c:delete val="1"/>
          </c:dLbls>
          <c:cat>
            <c:numRef>
              <c:f>Sheet1!$B$1:$Q$1</c:f>
              <c:numCache>
                <c:formatCode>General</c:formatCode>
                <c:ptCount val="16"/>
              </c:numCache>
            </c:numRef>
          </c:cat>
          <c:val>
            <c:numRef>
              <c:f>Sheet1!$B$5:$Q$5</c:f>
              <c:numCache>
                <c:formatCode>General</c:formatCode>
                <c:ptCount val="16"/>
                <c:pt idx="3" formatCode="0%">
                  <c:v>0.98499999999999999</c:v>
                </c:pt>
              </c:numCache>
            </c:numRef>
          </c:val>
        </c:ser>
        <c:ser>
          <c:idx val="4"/>
          <c:order val="4"/>
          <c:tx>
            <c:strRef>
              <c:f>Sheet1!$A$6</c:f>
              <c:strCache>
                <c:ptCount val="1"/>
                <c:pt idx="0">
                  <c:v>Картопля</c:v>
                </c:pt>
              </c:strCache>
            </c:strRef>
          </c:tx>
          <c:spPr>
            <a:solidFill>
              <a:srgbClr val="008000"/>
            </a:solidFill>
            <a:ln w="25399">
              <a:noFill/>
            </a:ln>
          </c:spPr>
          <c:dLbls>
            <c:spPr>
              <a:noFill/>
              <a:ln w="25399">
                <a:noFill/>
              </a:ln>
            </c:spPr>
            <c:txPr>
              <a:bodyPr/>
              <a:lstStyle/>
              <a:p>
                <a:pPr>
                  <a:defRPr sz="1000" b="1" i="0" u="none" strike="noStrike" baseline="0">
                    <a:solidFill>
                      <a:srgbClr val="000000"/>
                    </a:solidFill>
                    <a:latin typeface="Times New Roman"/>
                    <a:ea typeface="Times New Roman"/>
                    <a:cs typeface="Times New Roman"/>
                  </a:defRPr>
                </a:pPr>
                <a:endParaRPr lang="ru-RU"/>
              </a:p>
            </c:txPr>
            <c:showVal val="1"/>
          </c:dLbls>
          <c:cat>
            <c:numRef>
              <c:f>Sheet1!$B$1:$Q$1</c:f>
              <c:numCache>
                <c:formatCode>General</c:formatCode>
                <c:ptCount val="16"/>
              </c:numCache>
            </c:numRef>
          </c:cat>
          <c:val>
            <c:numRef>
              <c:f>Sheet1!$B$6:$Q$6</c:f>
              <c:numCache>
                <c:formatCode>General</c:formatCode>
                <c:ptCount val="16"/>
                <c:pt idx="4" formatCode="0%">
                  <c:v>1</c:v>
                </c:pt>
              </c:numCache>
            </c:numRef>
          </c:val>
        </c:ser>
        <c:ser>
          <c:idx val="5"/>
          <c:order val="5"/>
          <c:tx>
            <c:strRef>
              <c:f>Sheet1!$A$7</c:f>
              <c:strCache>
                <c:ptCount val="1"/>
                <c:pt idx="0">
                  <c:v>Олія</c:v>
                </c:pt>
              </c:strCache>
            </c:strRef>
          </c:tx>
          <c:spPr>
            <a:solidFill>
              <a:srgbClr val="FF99CC"/>
            </a:solidFill>
            <a:ln w="25399">
              <a:noFill/>
            </a:ln>
          </c:spPr>
          <c:dLbls>
            <c:spPr>
              <a:noFill/>
              <a:ln w="25399">
                <a:noFill/>
              </a:ln>
            </c:spPr>
            <c:txPr>
              <a:bodyPr/>
              <a:lstStyle/>
              <a:p>
                <a:pPr>
                  <a:defRPr sz="1000" b="1" i="0" u="none" strike="noStrike" baseline="0">
                    <a:solidFill>
                      <a:srgbClr val="000000"/>
                    </a:solidFill>
                    <a:latin typeface="Times New Roman"/>
                    <a:ea typeface="Times New Roman"/>
                    <a:cs typeface="Times New Roman"/>
                  </a:defRPr>
                </a:pPr>
                <a:endParaRPr lang="ru-RU"/>
              </a:p>
            </c:txPr>
            <c:showVal val="1"/>
          </c:dLbls>
          <c:cat>
            <c:numRef>
              <c:f>Sheet1!$B$1:$Q$1</c:f>
              <c:numCache>
                <c:formatCode>General</c:formatCode>
                <c:ptCount val="16"/>
              </c:numCache>
            </c:numRef>
          </c:cat>
          <c:val>
            <c:numRef>
              <c:f>Sheet1!$B$7:$Q$7</c:f>
              <c:numCache>
                <c:formatCode>General</c:formatCode>
                <c:ptCount val="16"/>
                <c:pt idx="5" formatCode="0%">
                  <c:v>1</c:v>
                </c:pt>
              </c:numCache>
            </c:numRef>
          </c:val>
        </c:ser>
        <c:ser>
          <c:idx val="6"/>
          <c:order val="6"/>
          <c:tx>
            <c:strRef>
              <c:f>Sheet1!$A$8</c:f>
              <c:strCache>
                <c:ptCount val="1"/>
                <c:pt idx="0">
                  <c:v>Молоко</c:v>
                </c:pt>
              </c:strCache>
            </c:strRef>
          </c:tx>
          <c:spPr>
            <a:solidFill>
              <a:srgbClr val="000080"/>
            </a:solidFill>
            <a:ln w="25399">
              <a:noFill/>
            </a:ln>
          </c:spPr>
          <c:dLbls>
            <c:spPr>
              <a:noFill/>
              <a:ln w="25399">
                <a:noFill/>
              </a:ln>
            </c:spPr>
            <c:txPr>
              <a:bodyPr/>
              <a:lstStyle/>
              <a:p>
                <a:pPr>
                  <a:defRPr sz="1000" b="1" i="0" u="none" strike="noStrike" baseline="0">
                    <a:solidFill>
                      <a:srgbClr val="000000"/>
                    </a:solidFill>
                    <a:latin typeface="Times New Roman"/>
                    <a:ea typeface="Times New Roman"/>
                    <a:cs typeface="Times New Roman"/>
                  </a:defRPr>
                </a:pPr>
                <a:endParaRPr lang="ru-RU"/>
              </a:p>
            </c:txPr>
            <c:showVal val="1"/>
          </c:dLbls>
          <c:cat>
            <c:numRef>
              <c:f>Sheet1!$B$1:$Q$1</c:f>
              <c:numCache>
                <c:formatCode>General</c:formatCode>
                <c:ptCount val="16"/>
              </c:numCache>
            </c:numRef>
          </c:cat>
          <c:val>
            <c:numRef>
              <c:f>Sheet1!$B$8:$Q$8</c:f>
              <c:numCache>
                <c:formatCode>General</c:formatCode>
                <c:ptCount val="16"/>
                <c:pt idx="6" formatCode="0%">
                  <c:v>0.7400000000000011</c:v>
                </c:pt>
              </c:numCache>
            </c:numRef>
          </c:val>
        </c:ser>
        <c:ser>
          <c:idx val="7"/>
          <c:order val="7"/>
          <c:tx>
            <c:strRef>
              <c:f>Sheet1!$A$9</c:f>
              <c:strCache>
                <c:ptCount val="1"/>
                <c:pt idx="0">
                  <c:v>Фрукти</c:v>
                </c:pt>
              </c:strCache>
            </c:strRef>
          </c:tx>
          <c:spPr>
            <a:solidFill>
              <a:srgbClr val="33CCCC"/>
            </a:solidFill>
            <a:ln w="25399">
              <a:noFill/>
            </a:ln>
          </c:spPr>
          <c:dLbls>
            <c:spPr>
              <a:noFill/>
              <a:ln w="25399">
                <a:noFill/>
              </a:ln>
            </c:spPr>
            <c:txPr>
              <a:bodyPr/>
              <a:lstStyle/>
              <a:p>
                <a:pPr>
                  <a:defRPr sz="1000" b="1" i="0" u="none" strike="noStrike" baseline="0">
                    <a:solidFill>
                      <a:srgbClr val="000000"/>
                    </a:solidFill>
                    <a:latin typeface="Times New Roman"/>
                    <a:ea typeface="Times New Roman"/>
                    <a:cs typeface="Times New Roman"/>
                  </a:defRPr>
                </a:pPr>
                <a:endParaRPr lang="ru-RU"/>
              </a:p>
            </c:txPr>
            <c:showVal val="1"/>
          </c:dLbls>
          <c:cat>
            <c:numRef>
              <c:f>Sheet1!$B$1:$Q$1</c:f>
              <c:numCache>
                <c:formatCode>General</c:formatCode>
                <c:ptCount val="16"/>
              </c:numCache>
            </c:numRef>
          </c:cat>
          <c:val>
            <c:numRef>
              <c:f>Sheet1!$B$9:$Q$9</c:f>
              <c:numCache>
                <c:formatCode>General</c:formatCode>
                <c:ptCount val="16"/>
                <c:pt idx="7" formatCode="0%">
                  <c:v>0.55000000000000004</c:v>
                </c:pt>
              </c:numCache>
            </c:numRef>
          </c:val>
        </c:ser>
        <c:ser>
          <c:idx val="8"/>
          <c:order val="8"/>
          <c:tx>
            <c:strRef>
              <c:f>Sheet1!$A$10</c:f>
              <c:strCache>
                <c:ptCount val="1"/>
                <c:pt idx="0">
                  <c:v>Масло вершк.</c:v>
                </c:pt>
              </c:strCache>
            </c:strRef>
          </c:tx>
          <c:spPr>
            <a:solidFill>
              <a:srgbClr val="FF6600"/>
            </a:solidFill>
            <a:ln w="25399">
              <a:noFill/>
            </a:ln>
          </c:spPr>
          <c:dLbls>
            <c:spPr>
              <a:noFill/>
              <a:ln w="25399">
                <a:noFill/>
              </a:ln>
            </c:spPr>
            <c:txPr>
              <a:bodyPr/>
              <a:lstStyle/>
              <a:p>
                <a:pPr>
                  <a:defRPr sz="1000" b="1" i="0" u="none" strike="noStrike" baseline="0">
                    <a:solidFill>
                      <a:srgbClr val="000000"/>
                    </a:solidFill>
                    <a:latin typeface="Times New Roman"/>
                    <a:ea typeface="Times New Roman"/>
                    <a:cs typeface="Times New Roman"/>
                  </a:defRPr>
                </a:pPr>
                <a:endParaRPr lang="ru-RU"/>
              </a:p>
            </c:txPr>
            <c:showVal val="1"/>
          </c:dLbls>
          <c:cat>
            <c:numRef>
              <c:f>Sheet1!$B$1:$Q$1</c:f>
              <c:numCache>
                <c:formatCode>General</c:formatCode>
                <c:ptCount val="16"/>
              </c:numCache>
            </c:numRef>
          </c:cat>
          <c:val>
            <c:numRef>
              <c:f>Sheet1!$B$10:$Q$10</c:f>
              <c:numCache>
                <c:formatCode>General</c:formatCode>
                <c:ptCount val="16"/>
                <c:pt idx="8" formatCode="0%">
                  <c:v>1</c:v>
                </c:pt>
              </c:numCache>
            </c:numRef>
          </c:val>
        </c:ser>
        <c:ser>
          <c:idx val="9"/>
          <c:order val="9"/>
          <c:tx>
            <c:strRef>
              <c:f>Sheet1!$A$11</c:f>
              <c:strCache>
                <c:ptCount val="1"/>
                <c:pt idx="0">
                  <c:v>Сметана</c:v>
                </c:pt>
              </c:strCache>
            </c:strRef>
          </c:tx>
          <c:spPr>
            <a:solidFill>
              <a:srgbClr val="FF00FF"/>
            </a:solidFill>
            <a:ln w="25399">
              <a:noFill/>
            </a:ln>
          </c:spPr>
          <c:dLbls>
            <c:spPr>
              <a:noFill/>
              <a:ln w="25399">
                <a:noFill/>
              </a:ln>
            </c:spPr>
            <c:txPr>
              <a:bodyPr/>
              <a:lstStyle/>
              <a:p>
                <a:pPr>
                  <a:defRPr sz="1000" b="1" i="0" u="none" strike="noStrike" baseline="0">
                    <a:solidFill>
                      <a:srgbClr val="000000"/>
                    </a:solidFill>
                    <a:latin typeface="Times New Roman"/>
                    <a:ea typeface="Times New Roman"/>
                    <a:cs typeface="Times New Roman"/>
                  </a:defRPr>
                </a:pPr>
                <a:endParaRPr lang="ru-RU"/>
              </a:p>
            </c:txPr>
            <c:showVal val="1"/>
          </c:dLbls>
          <c:cat>
            <c:numRef>
              <c:f>Sheet1!$B$1:$Q$1</c:f>
              <c:numCache>
                <c:formatCode>General</c:formatCode>
                <c:ptCount val="16"/>
              </c:numCache>
            </c:numRef>
          </c:cat>
          <c:val>
            <c:numRef>
              <c:f>Sheet1!$B$11:$Q$11</c:f>
              <c:numCache>
                <c:formatCode>General</c:formatCode>
                <c:ptCount val="16"/>
                <c:pt idx="9" formatCode="0%">
                  <c:v>0</c:v>
                </c:pt>
              </c:numCache>
            </c:numRef>
          </c:val>
        </c:ser>
        <c:ser>
          <c:idx val="10"/>
          <c:order val="10"/>
          <c:tx>
            <c:strRef>
              <c:f>Sheet1!$A$12</c:f>
              <c:strCache>
                <c:ptCount val="1"/>
                <c:pt idx="0">
                  <c:v>М'ясо</c:v>
                </c:pt>
              </c:strCache>
            </c:strRef>
          </c:tx>
          <c:spPr>
            <a:solidFill>
              <a:srgbClr val="FFFF00"/>
            </a:solidFill>
            <a:ln w="25399">
              <a:noFill/>
            </a:ln>
          </c:spPr>
          <c:dLbls>
            <c:spPr>
              <a:noFill/>
              <a:ln w="25399">
                <a:noFill/>
              </a:ln>
            </c:spPr>
            <c:txPr>
              <a:bodyPr/>
              <a:lstStyle/>
              <a:p>
                <a:pPr>
                  <a:defRPr sz="1000" b="1" i="0" u="none" strike="noStrike" baseline="0">
                    <a:solidFill>
                      <a:srgbClr val="000000"/>
                    </a:solidFill>
                    <a:latin typeface="Times New Roman"/>
                    <a:ea typeface="Times New Roman"/>
                    <a:cs typeface="Times New Roman"/>
                  </a:defRPr>
                </a:pPr>
                <a:endParaRPr lang="ru-RU"/>
              </a:p>
            </c:txPr>
            <c:showVal val="1"/>
          </c:dLbls>
          <c:cat>
            <c:numRef>
              <c:f>Sheet1!$B$1:$Q$1</c:f>
              <c:numCache>
                <c:formatCode>General</c:formatCode>
                <c:ptCount val="16"/>
              </c:numCache>
            </c:numRef>
          </c:cat>
          <c:val>
            <c:numRef>
              <c:f>Sheet1!$B$12:$Q$12</c:f>
              <c:numCache>
                <c:formatCode>General</c:formatCode>
                <c:ptCount val="16"/>
                <c:pt idx="10" formatCode="0%">
                  <c:v>0.79500000000000004</c:v>
                </c:pt>
              </c:numCache>
            </c:numRef>
          </c:val>
        </c:ser>
        <c:ser>
          <c:idx val="11"/>
          <c:order val="11"/>
          <c:tx>
            <c:strRef>
              <c:f>Sheet1!$A$13</c:f>
              <c:strCache>
                <c:ptCount val="1"/>
                <c:pt idx="0">
                  <c:v>Яйце</c:v>
                </c:pt>
              </c:strCache>
            </c:strRef>
          </c:tx>
          <c:spPr>
            <a:solidFill>
              <a:srgbClr val="00FF00"/>
            </a:solidFill>
            <a:ln w="25399">
              <a:noFill/>
            </a:ln>
          </c:spPr>
          <c:dLbls>
            <c:spPr>
              <a:noFill/>
              <a:ln w="25399">
                <a:noFill/>
              </a:ln>
            </c:spPr>
            <c:txPr>
              <a:bodyPr/>
              <a:lstStyle/>
              <a:p>
                <a:pPr>
                  <a:defRPr sz="1000" b="1" i="0" u="none" strike="noStrike" baseline="0">
                    <a:solidFill>
                      <a:srgbClr val="000000"/>
                    </a:solidFill>
                    <a:latin typeface="Times New Roman"/>
                    <a:ea typeface="Times New Roman"/>
                    <a:cs typeface="Times New Roman"/>
                  </a:defRPr>
                </a:pPr>
                <a:endParaRPr lang="ru-RU"/>
              </a:p>
            </c:txPr>
            <c:showVal val="1"/>
          </c:dLbls>
          <c:cat>
            <c:numRef>
              <c:f>Sheet1!$B$1:$Q$1</c:f>
              <c:numCache>
                <c:formatCode>General</c:formatCode>
                <c:ptCount val="16"/>
              </c:numCache>
            </c:numRef>
          </c:cat>
          <c:val>
            <c:numRef>
              <c:f>Sheet1!$B$13:$Q$13</c:f>
              <c:numCache>
                <c:formatCode>General</c:formatCode>
                <c:ptCount val="16"/>
                <c:pt idx="11" formatCode="0%">
                  <c:v>1</c:v>
                </c:pt>
              </c:numCache>
            </c:numRef>
          </c:val>
        </c:ser>
        <c:ser>
          <c:idx val="12"/>
          <c:order val="12"/>
          <c:tx>
            <c:strRef>
              <c:f>Sheet1!$A$14</c:f>
              <c:strCache>
                <c:ptCount val="1"/>
                <c:pt idx="0">
                  <c:v>Риба</c:v>
                </c:pt>
              </c:strCache>
            </c:strRef>
          </c:tx>
          <c:spPr>
            <a:solidFill>
              <a:srgbClr val="800080"/>
            </a:solidFill>
            <a:ln w="25399">
              <a:noFill/>
            </a:ln>
          </c:spPr>
          <c:dLbls>
            <c:spPr>
              <a:noFill/>
              <a:ln w="25399">
                <a:noFill/>
              </a:ln>
            </c:spPr>
            <c:txPr>
              <a:bodyPr/>
              <a:lstStyle/>
              <a:p>
                <a:pPr>
                  <a:defRPr sz="1000" b="1" i="0" u="none" strike="noStrike" baseline="0">
                    <a:solidFill>
                      <a:srgbClr val="000000"/>
                    </a:solidFill>
                    <a:latin typeface="Times New Roman"/>
                    <a:ea typeface="Times New Roman"/>
                    <a:cs typeface="Times New Roman"/>
                  </a:defRPr>
                </a:pPr>
                <a:endParaRPr lang="ru-RU"/>
              </a:p>
            </c:txPr>
            <c:showVal val="1"/>
          </c:dLbls>
          <c:cat>
            <c:numRef>
              <c:f>Sheet1!$B$1:$Q$1</c:f>
              <c:numCache>
                <c:formatCode>General</c:formatCode>
                <c:ptCount val="16"/>
              </c:numCache>
            </c:numRef>
          </c:cat>
          <c:val>
            <c:numRef>
              <c:f>Sheet1!$B$14:$Q$14</c:f>
              <c:numCache>
                <c:formatCode>General</c:formatCode>
                <c:ptCount val="16"/>
                <c:pt idx="12" formatCode="0%">
                  <c:v>0.8</c:v>
                </c:pt>
              </c:numCache>
            </c:numRef>
          </c:val>
        </c:ser>
        <c:ser>
          <c:idx val="13"/>
          <c:order val="13"/>
          <c:tx>
            <c:strRef>
              <c:f>Sheet1!$A$15</c:f>
              <c:strCache>
                <c:ptCount val="1"/>
                <c:pt idx="0">
                  <c:v>Овочі</c:v>
                </c:pt>
              </c:strCache>
            </c:strRef>
          </c:tx>
          <c:spPr>
            <a:solidFill>
              <a:srgbClr val="800000"/>
            </a:solidFill>
            <a:ln w="25399">
              <a:noFill/>
            </a:ln>
          </c:spPr>
          <c:dLbls>
            <c:spPr>
              <a:noFill/>
              <a:ln w="25399">
                <a:noFill/>
              </a:ln>
            </c:spPr>
            <c:txPr>
              <a:bodyPr/>
              <a:lstStyle/>
              <a:p>
                <a:pPr>
                  <a:defRPr sz="1000" b="1" i="0" u="none" strike="noStrike" baseline="0">
                    <a:solidFill>
                      <a:srgbClr val="000000"/>
                    </a:solidFill>
                    <a:latin typeface="Times New Roman"/>
                    <a:ea typeface="Times New Roman"/>
                    <a:cs typeface="Times New Roman"/>
                  </a:defRPr>
                </a:pPr>
                <a:endParaRPr lang="ru-RU"/>
              </a:p>
            </c:txPr>
            <c:showVal val="1"/>
          </c:dLbls>
          <c:cat>
            <c:numRef>
              <c:f>Sheet1!$B$1:$Q$1</c:f>
              <c:numCache>
                <c:formatCode>General</c:formatCode>
                <c:ptCount val="16"/>
              </c:numCache>
            </c:numRef>
          </c:cat>
          <c:val>
            <c:numRef>
              <c:f>Sheet1!$B$15:$Q$15</c:f>
              <c:numCache>
                <c:formatCode>General</c:formatCode>
                <c:ptCount val="16"/>
                <c:pt idx="13" formatCode="0%">
                  <c:v>0.93</c:v>
                </c:pt>
              </c:numCache>
            </c:numRef>
          </c:val>
        </c:ser>
        <c:ser>
          <c:idx val="14"/>
          <c:order val="14"/>
          <c:tx>
            <c:strRef>
              <c:f>Sheet1!$A$16</c:f>
              <c:strCache>
                <c:ptCount val="1"/>
                <c:pt idx="0">
                  <c:v>Сир кисломол.</c:v>
                </c:pt>
              </c:strCache>
            </c:strRef>
          </c:tx>
          <c:spPr>
            <a:solidFill>
              <a:srgbClr val="0000FF"/>
            </a:solidFill>
            <a:ln w="25399">
              <a:noFill/>
            </a:ln>
          </c:spPr>
          <c:dLbls>
            <c:spPr>
              <a:noFill/>
              <a:ln w="25399">
                <a:noFill/>
              </a:ln>
            </c:spPr>
            <c:txPr>
              <a:bodyPr/>
              <a:lstStyle/>
              <a:p>
                <a:pPr>
                  <a:defRPr sz="1000" b="1" i="0" u="none" strike="noStrike" baseline="0">
                    <a:solidFill>
                      <a:srgbClr val="000000"/>
                    </a:solidFill>
                    <a:latin typeface="Times New Roman"/>
                    <a:ea typeface="Times New Roman"/>
                    <a:cs typeface="Times New Roman"/>
                  </a:defRPr>
                </a:pPr>
                <a:endParaRPr lang="ru-RU"/>
              </a:p>
            </c:txPr>
            <c:showVal val="1"/>
          </c:dLbls>
          <c:cat>
            <c:numRef>
              <c:f>Sheet1!$B$1:$Q$1</c:f>
              <c:numCache>
                <c:formatCode>General</c:formatCode>
                <c:ptCount val="16"/>
              </c:numCache>
            </c:numRef>
          </c:cat>
          <c:val>
            <c:numRef>
              <c:f>Sheet1!$B$16:$Q$16</c:f>
              <c:numCache>
                <c:formatCode>General</c:formatCode>
                <c:ptCount val="16"/>
                <c:pt idx="14" formatCode="0%">
                  <c:v>0.94000000000000061</c:v>
                </c:pt>
              </c:numCache>
            </c:numRef>
          </c:val>
        </c:ser>
        <c:ser>
          <c:idx val="15"/>
          <c:order val="15"/>
          <c:tx>
            <c:strRef>
              <c:f>Sheet1!$A$17</c:f>
              <c:strCache>
                <c:ptCount val="1"/>
                <c:pt idx="0">
                  <c:v>Сир твердий</c:v>
                </c:pt>
              </c:strCache>
            </c:strRef>
          </c:tx>
          <c:spPr>
            <a:solidFill>
              <a:srgbClr val="CC99FF"/>
            </a:solidFill>
            <a:ln w="12699">
              <a:solidFill>
                <a:srgbClr val="000000"/>
              </a:solidFill>
              <a:prstDash val="solid"/>
            </a:ln>
          </c:spPr>
          <c:dLbls>
            <c:spPr>
              <a:noFill/>
              <a:ln w="25399">
                <a:noFill/>
              </a:ln>
            </c:spPr>
            <c:txPr>
              <a:bodyPr/>
              <a:lstStyle/>
              <a:p>
                <a:pPr>
                  <a:defRPr sz="1000" b="0" i="0" u="none" strike="noStrike" baseline="0">
                    <a:solidFill>
                      <a:srgbClr val="000000"/>
                    </a:solidFill>
                    <a:latin typeface="Times New Roman"/>
                    <a:ea typeface="Times New Roman"/>
                    <a:cs typeface="Times New Roman"/>
                  </a:defRPr>
                </a:pPr>
                <a:endParaRPr lang="ru-RU"/>
              </a:p>
            </c:txPr>
            <c:showVal val="1"/>
          </c:dLbls>
          <c:cat>
            <c:numRef>
              <c:f>Sheet1!$B$1:$Q$1</c:f>
              <c:numCache>
                <c:formatCode>General</c:formatCode>
                <c:ptCount val="16"/>
              </c:numCache>
            </c:numRef>
          </c:cat>
          <c:val>
            <c:numRef>
              <c:f>Sheet1!$B$17:$Q$17</c:f>
              <c:numCache>
                <c:formatCode>General</c:formatCode>
                <c:ptCount val="16"/>
                <c:pt idx="15" formatCode="0%">
                  <c:v>0</c:v>
                </c:pt>
              </c:numCache>
            </c:numRef>
          </c:val>
        </c:ser>
        <c:ser>
          <c:idx val="16"/>
          <c:order val="16"/>
          <c:tx>
            <c:strRef>
              <c:f>Sheet1!$A$18</c:f>
              <c:strCache>
                <c:ptCount val="1"/>
                <c:pt idx="0">
                  <c:v>Соки</c:v>
                </c:pt>
              </c:strCache>
            </c:strRef>
          </c:tx>
          <c:spPr>
            <a:solidFill>
              <a:srgbClr val="00CCFF"/>
            </a:solidFill>
            <a:ln w="12699">
              <a:solidFill>
                <a:srgbClr val="000000"/>
              </a:solidFill>
              <a:prstDash val="solid"/>
            </a:ln>
          </c:spPr>
          <c:dLbls>
            <c:spPr>
              <a:noFill/>
              <a:ln w="25399">
                <a:noFill/>
              </a:ln>
            </c:spPr>
            <c:txPr>
              <a:bodyPr/>
              <a:lstStyle/>
              <a:p>
                <a:pPr>
                  <a:defRPr sz="1000" b="1" i="0" u="none" strike="noStrike" baseline="0">
                    <a:solidFill>
                      <a:srgbClr val="000000"/>
                    </a:solidFill>
                    <a:latin typeface="Times New Roman"/>
                    <a:ea typeface="Times New Roman"/>
                    <a:cs typeface="Times New Roman"/>
                  </a:defRPr>
                </a:pPr>
                <a:endParaRPr lang="ru-RU"/>
              </a:p>
            </c:txPr>
            <c:showVal val="1"/>
          </c:dLbls>
          <c:cat>
            <c:numRef>
              <c:f>Sheet1!$B$1:$Q$1</c:f>
              <c:numCache>
                <c:formatCode>General</c:formatCode>
                <c:ptCount val="16"/>
              </c:numCache>
            </c:numRef>
          </c:cat>
          <c:val>
            <c:numRef>
              <c:f>Sheet1!$B$18:$Q$18</c:f>
              <c:numCache>
                <c:formatCode>General</c:formatCode>
                <c:ptCount val="16"/>
              </c:numCache>
            </c:numRef>
          </c:val>
        </c:ser>
        <c:dLbls>
          <c:showVal val="1"/>
        </c:dLbls>
        <c:gapWidth val="0"/>
        <c:gapDepth val="0"/>
        <c:shape val="box"/>
        <c:axId val="119025024"/>
        <c:axId val="119035008"/>
        <c:axId val="0"/>
      </c:bar3DChart>
      <c:catAx>
        <c:axId val="119025024"/>
        <c:scaling>
          <c:orientation val="minMax"/>
        </c:scaling>
        <c:axPos val="b"/>
        <c:numFmt formatCode="General" sourceLinked="1"/>
        <c:tickLblPos val="low"/>
        <c:spPr>
          <a:ln w="9525">
            <a:noFill/>
          </a:ln>
        </c:spPr>
        <c:txPr>
          <a:bodyPr rot="0" vert="horz"/>
          <a:lstStyle/>
          <a:p>
            <a:pPr>
              <a:defRPr sz="1200" b="0" i="0" u="none" strike="noStrike" baseline="0">
                <a:solidFill>
                  <a:srgbClr val="000000"/>
                </a:solidFill>
                <a:latin typeface="Arial Cyr"/>
                <a:ea typeface="Arial Cyr"/>
                <a:cs typeface="Arial Cyr"/>
              </a:defRPr>
            </a:pPr>
            <a:endParaRPr lang="ru-RU"/>
          </a:p>
        </c:txPr>
        <c:crossAx val="119035008"/>
        <c:crossesAt val="0"/>
        <c:auto val="1"/>
        <c:lblAlgn val="ctr"/>
        <c:lblOffset val="100"/>
        <c:tickLblSkip val="1"/>
        <c:tickMarkSkip val="1"/>
      </c:catAx>
      <c:valAx>
        <c:axId val="119035008"/>
        <c:scaling>
          <c:orientation val="minMax"/>
          <c:max val="1.2"/>
          <c:min val="0"/>
        </c:scaling>
        <c:delete val="1"/>
        <c:axPos val="l"/>
        <c:numFmt formatCode="0%" sourceLinked="1"/>
        <c:tickLblPos val="none"/>
        <c:crossAx val="119025024"/>
        <c:crosses val="autoZero"/>
        <c:crossBetween val="between"/>
        <c:majorUnit val="0.2"/>
        <c:minorUnit val="4.0000000000000022E-2"/>
      </c:valAx>
      <c:spPr>
        <a:noFill/>
        <a:ln w="25399">
          <a:noFill/>
        </a:ln>
      </c:spPr>
    </c:plotArea>
    <c:legend>
      <c:legendPos val="r"/>
      <c:legendEntry>
        <c:idx val="16"/>
        <c:delete val="1"/>
      </c:legendEntry>
      <c:layout>
        <c:manualLayout>
          <c:xMode val="edge"/>
          <c:yMode val="edge"/>
          <c:x val="0.75083056478405319"/>
          <c:y val="9.3750000000001766E-3"/>
          <c:w val="0.24086378737541544"/>
          <c:h val="0.97354807921737063"/>
        </c:manualLayout>
      </c:layout>
      <c:spPr>
        <a:solidFill>
          <a:srgbClr val="FFFFFF"/>
        </a:solidFill>
        <a:ln w="3175">
          <a:solidFill>
            <a:srgbClr val="000000"/>
          </a:solidFill>
          <a:prstDash val="solid"/>
        </a:ln>
      </c:spPr>
      <c:txPr>
        <a:bodyPr/>
        <a:lstStyle/>
        <a:p>
          <a:pPr>
            <a:defRPr sz="1100" b="1" i="0" u="none" strike="noStrike" baseline="0">
              <a:solidFill>
                <a:srgbClr val="000000"/>
              </a:solidFill>
              <a:latin typeface="Times New Roman"/>
              <a:ea typeface="Times New Roman"/>
              <a:cs typeface="Times New Roman"/>
            </a:defRPr>
          </a:pPr>
          <a:endParaRPr lang="ru-RU"/>
        </a:p>
      </c:txPr>
    </c:legend>
    <c:plotVisOnly val="1"/>
    <c:dispBlanksAs val="gap"/>
  </c:chart>
  <c:spPr>
    <a:noFill/>
    <a:ln>
      <a:noFill/>
    </a:ln>
  </c:spPr>
  <c:txPr>
    <a:bodyPr/>
    <a:lstStyle/>
    <a:p>
      <a:pPr>
        <a:defRPr sz="1200" b="0" i="0" u="none" strike="noStrike" baseline="0">
          <a:solidFill>
            <a:srgbClr val="000000"/>
          </a:solidFill>
          <a:latin typeface="Arial Cyr"/>
          <a:ea typeface="Arial Cyr"/>
          <a:cs typeface="Arial Cyr"/>
        </a:defRPr>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40"/>
      <c:rotY val="20"/>
      <c:perspective val="0"/>
    </c:view3D>
    <c:plotArea>
      <c:layout>
        <c:manualLayout>
          <c:layoutTarget val="inner"/>
          <c:xMode val="edge"/>
          <c:yMode val="edge"/>
          <c:x val="2.8715958087142404E-2"/>
          <c:y val="9.7779943348665743E-2"/>
          <c:w val="0.60666117983302015"/>
          <c:h val="0.90222005665133465"/>
        </c:manualLayout>
      </c:layout>
      <c:pie3DChart>
        <c:varyColors val="1"/>
        <c:ser>
          <c:idx val="0"/>
          <c:order val="0"/>
          <c:tx>
            <c:strRef>
              <c:f>Лист1!$B$1</c:f>
              <c:strCache>
                <c:ptCount val="1"/>
                <c:pt idx="0">
                  <c:v>Соціальний паспорт ДНЗ</c:v>
                </c:pt>
              </c:strCache>
            </c:strRef>
          </c:tx>
          <c:explosion val="23"/>
          <c:dLbls>
            <c:dLbl>
              <c:idx val="0"/>
              <c:layout/>
              <c:tx>
                <c:rich>
                  <a:bodyPr/>
                  <a:lstStyle/>
                  <a:p>
                    <a:r>
                      <a:rPr lang="uk-UA"/>
                      <a:t>114</a:t>
                    </a:r>
                    <a:endParaRPr lang="en-US"/>
                  </a:p>
                </c:rich>
              </c:tx>
              <c:showVal val="1"/>
            </c:dLbl>
            <c:dLbl>
              <c:idx val="1"/>
              <c:layout>
                <c:manualLayout>
                  <c:x val="4.2770532166451332E-2"/>
                  <c:y val="8.6222532763609708E-2"/>
                </c:manualLayout>
              </c:layout>
              <c:tx>
                <c:rich>
                  <a:bodyPr/>
                  <a:lstStyle/>
                  <a:p>
                    <a:r>
                      <a:rPr lang="uk-UA"/>
                      <a:t>13</a:t>
                    </a:r>
                    <a:endParaRPr lang="en-US"/>
                  </a:p>
                </c:rich>
              </c:tx>
              <c:showVal val="1"/>
            </c:dLbl>
            <c:dLbl>
              <c:idx val="3"/>
              <c:layout/>
              <c:tx>
                <c:rich>
                  <a:bodyPr/>
                  <a:lstStyle/>
                  <a:p>
                    <a:r>
                      <a:rPr lang="uk-UA"/>
                      <a:t>3</a:t>
                    </a:r>
                    <a:endParaRPr lang="en-US"/>
                  </a:p>
                </c:rich>
              </c:tx>
              <c:showVal val="1"/>
            </c:dLbl>
            <c:spPr>
              <a:noFill/>
              <a:ln w="22345">
                <a:noFill/>
              </a:ln>
            </c:spPr>
            <c:txPr>
              <a:bodyPr/>
              <a:lstStyle/>
              <a:p>
                <a:pPr>
                  <a:defRPr sz="1124">
                    <a:latin typeface="Times New Roman" pitchFamily="18" charset="0"/>
                    <a:cs typeface="Times New Roman" pitchFamily="18" charset="0"/>
                  </a:defRPr>
                </a:pPr>
                <a:endParaRPr lang="ru-RU"/>
              </a:p>
            </c:txPr>
            <c:showVal val="1"/>
            <c:showLeaderLines val="1"/>
          </c:dLbls>
          <c:cat>
            <c:strRef>
              <c:f>Лист1!$A$2:$A$8</c:f>
              <c:strCache>
                <c:ptCount val="7"/>
                <c:pt idx="0">
                  <c:v>Всього</c:v>
                </c:pt>
                <c:pt idx="1">
                  <c:v>Багатодітні</c:v>
                </c:pt>
                <c:pt idx="2">
                  <c:v>Малозабезпечені</c:v>
                </c:pt>
                <c:pt idx="3">
                  <c:v>Чорнобильці</c:v>
                </c:pt>
                <c:pt idx="4">
                  <c:v>Діти з інвалідністю</c:v>
                </c:pt>
                <c:pt idx="5">
                  <c:v>Батьки учасники АТО</c:v>
                </c:pt>
                <c:pt idx="6">
                  <c:v>Напівсироти</c:v>
                </c:pt>
              </c:strCache>
            </c:strRef>
          </c:cat>
          <c:val>
            <c:numRef>
              <c:f>Лист1!$B$2:$B$8</c:f>
              <c:numCache>
                <c:formatCode>General</c:formatCode>
                <c:ptCount val="7"/>
                <c:pt idx="0">
                  <c:v>114</c:v>
                </c:pt>
                <c:pt idx="1">
                  <c:v>13</c:v>
                </c:pt>
                <c:pt idx="2">
                  <c:v>9</c:v>
                </c:pt>
                <c:pt idx="3">
                  <c:v>0</c:v>
                </c:pt>
                <c:pt idx="4">
                  <c:v>3</c:v>
                </c:pt>
                <c:pt idx="5">
                  <c:v>8</c:v>
                </c:pt>
                <c:pt idx="6">
                  <c:v>2</c:v>
                </c:pt>
              </c:numCache>
            </c:numRef>
          </c:val>
        </c:ser>
      </c:pie3DChart>
      <c:spPr>
        <a:noFill/>
        <a:ln w="22345">
          <a:noFill/>
        </a:ln>
      </c:spPr>
    </c:plotArea>
    <c:legend>
      <c:legendPos val="r"/>
      <c:legendEntry>
        <c:idx val="3"/>
        <c:delete val="1"/>
      </c:legendEntry>
      <c:layout>
        <c:manualLayout>
          <c:xMode val="edge"/>
          <c:yMode val="edge"/>
          <c:x val="0.67005453161465189"/>
          <c:y val="0.40886712764968225"/>
          <c:w val="0.31194030223245595"/>
          <c:h val="0.37438400149223655"/>
        </c:manualLayout>
      </c:layout>
      <c:txPr>
        <a:bodyPr/>
        <a:lstStyle/>
        <a:p>
          <a:pPr>
            <a:defRPr sz="1056">
              <a:latin typeface="Times New Roman" pitchFamily="18" charset="0"/>
              <a:cs typeface="Times New Roman" pitchFamily="18" charset="0"/>
            </a:defRPr>
          </a:pPr>
          <a:endParaRPr lang="ru-RU"/>
        </a:p>
      </c:txPr>
    </c:legend>
    <c:plotVisOnly val="1"/>
    <c:dispBlanksAs val="zero"/>
  </c:chart>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40"/>
      <c:rotY val="20"/>
      <c:perspective val="0"/>
    </c:view3D>
    <c:plotArea>
      <c:layout>
        <c:manualLayout>
          <c:layoutTarget val="inner"/>
          <c:xMode val="edge"/>
          <c:yMode val="edge"/>
          <c:x val="2.8715958087142404E-2"/>
          <c:y val="9.7779943348665743E-2"/>
          <c:w val="0.60666117983302015"/>
          <c:h val="0.90222005665133465"/>
        </c:manualLayout>
      </c:layout>
      <c:pie3DChart>
        <c:varyColors val="1"/>
      </c:pie3DChart>
      <c:spPr>
        <a:noFill/>
        <a:ln w="22345">
          <a:noFill/>
        </a:ln>
      </c:spPr>
    </c:plotArea>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sz="1464" b="1" i="0" u="none" strike="noStrike" baseline="0">
                <a:solidFill>
                  <a:srgbClr val="000000"/>
                </a:solidFill>
                <a:latin typeface="Times New Roman"/>
                <a:ea typeface="Times New Roman"/>
                <a:cs typeface="Times New Roman"/>
              </a:defRPr>
            </a:pPr>
            <a:r>
              <a:rPr lang="ru-RU"/>
              <a:t>Контингент дітей ДНЗ</a:t>
            </a:r>
          </a:p>
        </c:rich>
      </c:tx>
      <c:layout>
        <c:manualLayout>
          <c:xMode val="edge"/>
          <c:yMode val="edge"/>
          <c:x val="0.26591126924552788"/>
          <c:y val="4.4864360549878895E-4"/>
        </c:manualLayout>
      </c:layout>
      <c:overlay val="1"/>
      <c:spPr>
        <a:noFill/>
        <a:ln w="23233">
          <a:noFill/>
        </a:ln>
      </c:spPr>
    </c:title>
    <c:view3D>
      <c:depthPercent val="100"/>
      <c:rAngAx val="1"/>
    </c:view3D>
    <c:backWall>
      <c:spPr>
        <a:noFill/>
        <a:ln w="25400">
          <a:noFill/>
        </a:ln>
      </c:spPr>
    </c:backWall>
    <c:plotArea>
      <c:layout>
        <c:manualLayout>
          <c:layoutTarget val="inner"/>
          <c:xMode val="edge"/>
          <c:yMode val="edge"/>
          <c:x val="5.9748456790123514E-2"/>
          <c:y val="4.2015455138814724E-2"/>
          <c:w val="0.78325354938267588"/>
          <c:h val="0.81108699796363837"/>
        </c:manualLayout>
      </c:layout>
      <c:bar3DChart>
        <c:barDir val="col"/>
        <c:grouping val="stacked"/>
        <c:ser>
          <c:idx val="0"/>
          <c:order val="0"/>
          <c:tx>
            <c:strRef>
              <c:f>Лист1!$B$1</c:f>
              <c:strCache>
                <c:ptCount val="1"/>
                <c:pt idx="0">
                  <c:v>Ранній вік</c:v>
                </c:pt>
              </c:strCache>
            </c:strRef>
          </c:tx>
          <c:spPr>
            <a:solidFill>
              <a:schemeClr val="accent6"/>
            </a:solidFill>
          </c:spPr>
          <c:dLbls>
            <c:dLbl>
              <c:idx val="0"/>
              <c:layout>
                <c:manualLayout>
                  <c:x val="9.7993827160495865E-3"/>
                  <c:y val="0"/>
                </c:manualLayout>
              </c:layout>
              <c:showVal val="1"/>
            </c:dLbl>
            <c:dLbl>
              <c:idx val="1"/>
              <c:layout>
                <c:manualLayout>
                  <c:x val="1.1759259259259398E-2"/>
                  <c:y val="-6.4133397466735395E-3"/>
                </c:manualLayout>
              </c:layout>
              <c:showVal val="1"/>
            </c:dLbl>
            <c:dLbl>
              <c:idx val="2"/>
              <c:layout>
                <c:manualLayout>
                  <c:x val="1.1759259259259467E-2"/>
                  <c:y val="0"/>
                </c:manualLayout>
              </c:layout>
              <c:showVal val="1"/>
            </c:dLbl>
            <c:dLbl>
              <c:idx val="3"/>
              <c:layout>
                <c:manualLayout>
                  <c:x val="1.1759259259259398E-2"/>
                  <c:y val="-6.4133397466735395E-3"/>
                </c:manualLayout>
              </c:layout>
              <c:showVal val="1"/>
            </c:dLbl>
            <c:spPr>
              <a:noFill/>
              <a:ln w="23233">
                <a:noFill/>
              </a:ln>
            </c:spPr>
            <c:txPr>
              <a:bodyPr/>
              <a:lstStyle/>
              <a:p>
                <a:pPr>
                  <a:defRPr sz="1098" b="0" i="0" u="none" strike="noStrike" baseline="0">
                    <a:solidFill>
                      <a:srgbClr val="000000"/>
                    </a:solidFill>
                    <a:latin typeface="Times New Roman"/>
                    <a:ea typeface="Times New Roman"/>
                    <a:cs typeface="Times New Roman"/>
                  </a:defRPr>
                </a:pPr>
                <a:endParaRPr lang="ru-RU"/>
              </a:p>
            </c:txPr>
            <c:showVal val="1"/>
          </c:dLbls>
          <c:cat>
            <c:strRef>
              <c:f>Лист1!$A$2:$A$4</c:f>
              <c:strCache>
                <c:ptCount val="3"/>
                <c:pt idx="0">
                  <c:v>2019-2020 </c:v>
                </c:pt>
                <c:pt idx="1">
                  <c:v>2020-2021 </c:v>
                </c:pt>
                <c:pt idx="2">
                  <c:v>2021-2022</c:v>
                </c:pt>
              </c:strCache>
            </c:strRef>
          </c:cat>
          <c:val>
            <c:numRef>
              <c:f>Лист1!$B$2:$B$4</c:f>
              <c:numCache>
                <c:formatCode>General</c:formatCode>
                <c:ptCount val="3"/>
                <c:pt idx="0">
                  <c:v>37</c:v>
                </c:pt>
                <c:pt idx="1">
                  <c:v>15</c:v>
                </c:pt>
                <c:pt idx="2">
                  <c:v>16</c:v>
                </c:pt>
              </c:numCache>
            </c:numRef>
          </c:val>
        </c:ser>
        <c:ser>
          <c:idx val="1"/>
          <c:order val="1"/>
          <c:tx>
            <c:strRef>
              <c:f>Лист1!$C$1</c:f>
              <c:strCache>
                <c:ptCount val="1"/>
                <c:pt idx="0">
                  <c:v>Дошкільний вік</c:v>
                </c:pt>
              </c:strCache>
            </c:strRef>
          </c:tx>
          <c:dLbls>
            <c:dLbl>
              <c:idx val="0"/>
              <c:layout>
                <c:manualLayout>
                  <c:x val="1.1759259259259398E-2"/>
                  <c:y val="0"/>
                </c:manualLayout>
              </c:layout>
              <c:showVal val="1"/>
            </c:dLbl>
            <c:dLbl>
              <c:idx val="1"/>
              <c:layout>
                <c:manualLayout>
                  <c:x val="1.1759259259259398E-2"/>
                  <c:y val="0"/>
                </c:manualLayout>
              </c:layout>
              <c:showVal val="1"/>
            </c:dLbl>
            <c:dLbl>
              <c:idx val="2"/>
              <c:layout>
                <c:manualLayout>
                  <c:x val="1.1759259259259296E-2"/>
                  <c:y val="0"/>
                </c:manualLayout>
              </c:layout>
              <c:showVal val="1"/>
            </c:dLbl>
            <c:dLbl>
              <c:idx val="3"/>
              <c:layout>
                <c:manualLayout>
                  <c:x val="9.7993827160495865E-3"/>
                  <c:y val="-5.8788268550759317E-17"/>
                </c:manualLayout>
              </c:layout>
              <c:showVal val="1"/>
            </c:dLbl>
            <c:spPr>
              <a:noFill/>
              <a:ln w="23233">
                <a:noFill/>
              </a:ln>
            </c:spPr>
            <c:txPr>
              <a:bodyPr/>
              <a:lstStyle/>
              <a:p>
                <a:pPr>
                  <a:defRPr sz="1098" b="0" i="0" u="none" strike="noStrike" baseline="0">
                    <a:solidFill>
                      <a:srgbClr val="000000"/>
                    </a:solidFill>
                    <a:latin typeface="Times New Roman"/>
                    <a:ea typeface="Times New Roman"/>
                    <a:cs typeface="Times New Roman"/>
                  </a:defRPr>
                </a:pPr>
                <a:endParaRPr lang="ru-RU"/>
              </a:p>
            </c:txPr>
            <c:showVal val="1"/>
          </c:dLbls>
          <c:cat>
            <c:strRef>
              <c:f>Лист1!$A$2:$A$4</c:f>
              <c:strCache>
                <c:ptCount val="3"/>
                <c:pt idx="0">
                  <c:v>2019-2020 </c:v>
                </c:pt>
                <c:pt idx="1">
                  <c:v>2020-2021 </c:v>
                </c:pt>
                <c:pt idx="2">
                  <c:v>2021-2022</c:v>
                </c:pt>
              </c:strCache>
            </c:strRef>
          </c:cat>
          <c:val>
            <c:numRef>
              <c:f>Лист1!$C$2:$C$4</c:f>
              <c:numCache>
                <c:formatCode>General</c:formatCode>
                <c:ptCount val="3"/>
                <c:pt idx="0">
                  <c:v>100</c:v>
                </c:pt>
                <c:pt idx="1">
                  <c:v>97</c:v>
                </c:pt>
                <c:pt idx="2">
                  <c:v>98</c:v>
                </c:pt>
              </c:numCache>
            </c:numRef>
          </c:val>
        </c:ser>
        <c:dLbls>
          <c:showVal val="1"/>
        </c:dLbls>
        <c:shape val="cylinder"/>
        <c:axId val="107463808"/>
        <c:axId val="107466112"/>
        <c:axId val="0"/>
      </c:bar3DChart>
      <c:catAx>
        <c:axId val="107463808"/>
        <c:scaling>
          <c:orientation val="minMax"/>
        </c:scaling>
        <c:axPos val="b"/>
        <c:numFmt formatCode="General" sourceLinked="1"/>
        <c:tickLblPos val="nextTo"/>
        <c:txPr>
          <a:bodyPr rot="0" vert="horz"/>
          <a:lstStyle/>
          <a:p>
            <a:pPr>
              <a:defRPr sz="1200" b="0" i="0" u="none" strike="noStrike" baseline="0">
                <a:solidFill>
                  <a:srgbClr val="000000"/>
                </a:solidFill>
                <a:latin typeface="Times New Roman"/>
                <a:ea typeface="Times New Roman"/>
                <a:cs typeface="Times New Roman"/>
              </a:defRPr>
            </a:pPr>
            <a:endParaRPr lang="ru-RU"/>
          </a:p>
        </c:txPr>
        <c:crossAx val="107466112"/>
        <c:crosses val="autoZero"/>
        <c:auto val="1"/>
        <c:lblAlgn val="ctr"/>
        <c:lblOffset val="100"/>
      </c:catAx>
      <c:valAx>
        <c:axId val="107466112"/>
        <c:scaling>
          <c:orientation val="minMax"/>
        </c:scaling>
        <c:axPos val="l"/>
        <c:majorGridlines/>
        <c:numFmt formatCode="General" sourceLinked="1"/>
        <c:tickLblPos val="nextTo"/>
        <c:txPr>
          <a:bodyPr rot="0" vert="horz"/>
          <a:lstStyle/>
          <a:p>
            <a:pPr>
              <a:defRPr/>
            </a:pPr>
            <a:endParaRPr lang="ru-RU"/>
          </a:p>
        </c:txPr>
        <c:crossAx val="107463808"/>
        <c:crosses val="autoZero"/>
        <c:crossBetween val="between"/>
      </c:valAx>
      <c:spPr>
        <a:noFill/>
        <a:ln w="23233">
          <a:noFill/>
        </a:ln>
      </c:spPr>
    </c:plotArea>
    <c:legend>
      <c:legendPos val="r"/>
      <c:layout>
        <c:manualLayout>
          <c:xMode val="edge"/>
          <c:yMode val="edge"/>
          <c:x val="0.79792489630523256"/>
          <c:y val="0.50590953595431987"/>
          <c:w val="0.19423564536490104"/>
          <c:h val="0.22850766604994047"/>
        </c:manualLayout>
      </c:layout>
    </c:legend>
    <c:plotVisOnly val="1"/>
    <c:dispBlanksAs val="gap"/>
  </c:chart>
  <c:txPr>
    <a:bodyPr/>
    <a:lstStyle/>
    <a:p>
      <a:pPr>
        <a:defRPr sz="915" b="0" i="0" u="none" strike="noStrike" baseline="0">
          <a:solidFill>
            <a:srgbClr val="000000"/>
          </a:solidFill>
          <a:latin typeface="Calibri"/>
          <a:ea typeface="Calibri"/>
          <a:cs typeface="Calibri"/>
        </a:defRPr>
      </a:pPr>
      <a:endParaRPr lang="ru-RU"/>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6.3702185906054989E-2"/>
          <c:y val="0.15567385105166121"/>
          <c:w val="0.65479610745435712"/>
          <c:h val="0.75823911243715891"/>
        </c:manualLayout>
      </c:layout>
      <c:pie3DChart>
        <c:varyColors val="1"/>
        <c:ser>
          <c:idx val="0"/>
          <c:order val="0"/>
          <c:tx>
            <c:strRef>
              <c:f>Лист1!$B$1</c:f>
              <c:strCache>
                <c:ptCount val="1"/>
                <c:pt idx="0">
                  <c:v>Столбец1</c:v>
                </c:pt>
              </c:strCache>
            </c:strRef>
          </c:tx>
          <c:explosion val="25"/>
          <c:dLbls>
            <c:txPr>
              <a:bodyPr/>
              <a:lstStyle/>
              <a:p>
                <a:pPr>
                  <a:defRPr sz="1200" b="0" i="0" baseline="0">
                    <a:latin typeface="Times New Roman" pitchFamily="18" charset="0"/>
                  </a:defRPr>
                </a:pPr>
                <a:endParaRPr lang="ru-RU"/>
              </a:p>
            </c:txPr>
            <c:showVal val="1"/>
            <c:showLeaderLines val="1"/>
          </c:dLbls>
          <c:cat>
            <c:strRef>
              <c:f>Лист1!$A$2:$A$4</c:f>
              <c:strCache>
                <c:ptCount val="3"/>
                <c:pt idx="0">
                  <c:v>Педагогічні працівники</c:v>
                </c:pt>
                <c:pt idx="1">
                  <c:v>Медичні працівники</c:v>
                </c:pt>
                <c:pt idx="2">
                  <c:v>Обслуговуючий персонал</c:v>
                </c:pt>
              </c:strCache>
            </c:strRef>
          </c:cat>
          <c:val>
            <c:numRef>
              <c:f>Лист1!$B$2:$B$4</c:f>
              <c:numCache>
                <c:formatCode>General</c:formatCode>
                <c:ptCount val="3"/>
                <c:pt idx="0">
                  <c:v>17</c:v>
                </c:pt>
                <c:pt idx="1">
                  <c:v>1</c:v>
                </c:pt>
                <c:pt idx="2">
                  <c:v>18</c:v>
                </c:pt>
              </c:numCache>
            </c:numRef>
          </c:val>
        </c:ser>
      </c:pie3DChart>
    </c:plotArea>
    <c:legend>
      <c:legendPos val="r"/>
      <c:layout/>
    </c:legend>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a:pPr>
            <a:r>
              <a:rPr lang="uk-UA" sz="1399">
                <a:latin typeface="Times New Roman" pitchFamily="18" charset="0"/>
                <a:cs typeface="Times New Roman" pitchFamily="18" charset="0"/>
              </a:rPr>
              <a:t>Кваліфікаційний рівень педагогічних працівників</a:t>
            </a:r>
            <a:endParaRPr lang="ru-RU" sz="1400">
              <a:latin typeface="Times New Roman" pitchFamily="18" charset="0"/>
              <a:cs typeface="Times New Roman" pitchFamily="18" charset="0"/>
            </a:endParaRPr>
          </a:p>
        </c:rich>
      </c:tx>
      <c:layout/>
    </c:title>
    <c:plotArea>
      <c:layout>
        <c:manualLayout>
          <c:layoutTarget val="inner"/>
          <c:xMode val="edge"/>
          <c:yMode val="edge"/>
          <c:x val="6.6811261442402139E-2"/>
          <c:y val="0.12472874999153169"/>
          <c:w val="0.76634400930526192"/>
          <c:h val="0.6981480803271688"/>
        </c:manualLayout>
      </c:layout>
      <c:barChart>
        <c:barDir val="col"/>
        <c:grouping val="clustered"/>
        <c:ser>
          <c:idx val="0"/>
          <c:order val="0"/>
          <c:tx>
            <c:strRef>
              <c:f>Лист1!$B$1</c:f>
              <c:strCache>
                <c:ptCount val="1"/>
                <c:pt idx="0">
                  <c:v>Спеціаліст вищої категорії</c:v>
                </c:pt>
              </c:strCache>
            </c:strRef>
          </c:tx>
          <c:dLbls>
            <c:txPr>
              <a:bodyPr/>
              <a:lstStyle/>
              <a:p>
                <a:pPr>
                  <a:defRPr>
                    <a:latin typeface="Times New Roman" pitchFamily="18" charset="0"/>
                    <a:cs typeface="Times New Roman" pitchFamily="18" charset="0"/>
                  </a:defRPr>
                </a:pPr>
                <a:endParaRPr lang="ru-RU"/>
              </a:p>
            </c:txPr>
            <c:dLblPos val="outEnd"/>
            <c:showVal val="1"/>
          </c:dLbls>
          <c:cat>
            <c:strRef>
              <c:f>Лист1!$A$2:$A$4</c:f>
              <c:strCache>
                <c:ptCount val="3"/>
                <c:pt idx="0">
                  <c:v>2019-2020 н.р.</c:v>
                </c:pt>
                <c:pt idx="1">
                  <c:v>2020-2021 н.р.</c:v>
                </c:pt>
                <c:pt idx="2">
                  <c:v>2021-2022 н.р.</c:v>
                </c:pt>
              </c:strCache>
            </c:strRef>
          </c:cat>
          <c:val>
            <c:numRef>
              <c:f>Лист1!$B$2:$B$4</c:f>
              <c:numCache>
                <c:formatCode>General</c:formatCode>
                <c:ptCount val="3"/>
                <c:pt idx="0">
                  <c:v>1</c:v>
                </c:pt>
                <c:pt idx="1">
                  <c:v>2</c:v>
                </c:pt>
                <c:pt idx="2">
                  <c:v>3</c:v>
                </c:pt>
              </c:numCache>
            </c:numRef>
          </c:val>
        </c:ser>
        <c:ser>
          <c:idx val="1"/>
          <c:order val="1"/>
          <c:tx>
            <c:strRef>
              <c:f>Лист1!$C$1</c:f>
              <c:strCache>
                <c:ptCount val="1"/>
                <c:pt idx="0">
                  <c:v>Спеціаліст першої категорії</c:v>
                </c:pt>
              </c:strCache>
            </c:strRef>
          </c:tx>
          <c:dLbls>
            <c:txPr>
              <a:bodyPr/>
              <a:lstStyle/>
              <a:p>
                <a:pPr>
                  <a:defRPr>
                    <a:latin typeface="Times New Roman" pitchFamily="18" charset="0"/>
                    <a:cs typeface="Times New Roman" pitchFamily="18" charset="0"/>
                  </a:defRPr>
                </a:pPr>
                <a:endParaRPr lang="ru-RU"/>
              </a:p>
            </c:txPr>
            <c:dLblPos val="outEnd"/>
            <c:showVal val="1"/>
          </c:dLbls>
          <c:cat>
            <c:strRef>
              <c:f>Лист1!$A$2:$A$4</c:f>
              <c:strCache>
                <c:ptCount val="3"/>
                <c:pt idx="0">
                  <c:v>2019-2020 н.р.</c:v>
                </c:pt>
                <c:pt idx="1">
                  <c:v>2020-2021 н.р.</c:v>
                </c:pt>
                <c:pt idx="2">
                  <c:v>2021-2022 н.р.</c:v>
                </c:pt>
              </c:strCache>
            </c:strRef>
          </c:cat>
          <c:val>
            <c:numRef>
              <c:f>Лист1!$C$2:$C$4</c:f>
              <c:numCache>
                <c:formatCode>General</c:formatCode>
                <c:ptCount val="3"/>
                <c:pt idx="0">
                  <c:v>8</c:v>
                </c:pt>
                <c:pt idx="1">
                  <c:v>7</c:v>
                </c:pt>
                <c:pt idx="2">
                  <c:v>6</c:v>
                </c:pt>
              </c:numCache>
            </c:numRef>
          </c:val>
        </c:ser>
        <c:ser>
          <c:idx val="2"/>
          <c:order val="2"/>
          <c:tx>
            <c:strRef>
              <c:f>Лист1!$D$1</c:f>
              <c:strCache>
                <c:ptCount val="1"/>
                <c:pt idx="0">
                  <c:v>Спеціаліст другої категорії</c:v>
                </c:pt>
              </c:strCache>
            </c:strRef>
          </c:tx>
          <c:dLbls>
            <c:txPr>
              <a:bodyPr/>
              <a:lstStyle/>
              <a:p>
                <a:pPr>
                  <a:defRPr>
                    <a:latin typeface="Times New Roman" pitchFamily="18" charset="0"/>
                    <a:cs typeface="Times New Roman" pitchFamily="18" charset="0"/>
                  </a:defRPr>
                </a:pPr>
                <a:endParaRPr lang="ru-RU"/>
              </a:p>
            </c:txPr>
            <c:dLblPos val="outEnd"/>
            <c:showVal val="1"/>
          </c:dLbls>
          <c:cat>
            <c:strRef>
              <c:f>Лист1!$A$2:$A$4</c:f>
              <c:strCache>
                <c:ptCount val="3"/>
                <c:pt idx="0">
                  <c:v>2019-2020 н.р.</c:v>
                </c:pt>
                <c:pt idx="1">
                  <c:v>2020-2021 н.р.</c:v>
                </c:pt>
                <c:pt idx="2">
                  <c:v>2021-2022 н.р.</c:v>
                </c:pt>
              </c:strCache>
            </c:strRef>
          </c:cat>
          <c:val>
            <c:numRef>
              <c:f>Лист1!$D$2:$D$4</c:f>
              <c:numCache>
                <c:formatCode>General</c:formatCode>
                <c:ptCount val="3"/>
                <c:pt idx="0">
                  <c:v>2</c:v>
                </c:pt>
                <c:pt idx="1">
                  <c:v>4</c:v>
                </c:pt>
                <c:pt idx="2">
                  <c:v>3</c:v>
                </c:pt>
              </c:numCache>
            </c:numRef>
          </c:val>
        </c:ser>
        <c:ser>
          <c:idx val="3"/>
          <c:order val="3"/>
          <c:tx>
            <c:strRef>
              <c:f>Лист1!$E$1</c:f>
              <c:strCache>
                <c:ptCount val="1"/>
                <c:pt idx="0">
                  <c:v>Спеціаліст</c:v>
                </c:pt>
              </c:strCache>
            </c:strRef>
          </c:tx>
          <c:dLbls>
            <c:showVal val="1"/>
          </c:dLbls>
          <c:cat>
            <c:strRef>
              <c:f>Лист1!$A$2:$A$4</c:f>
              <c:strCache>
                <c:ptCount val="3"/>
                <c:pt idx="0">
                  <c:v>2019-2020 н.р.</c:v>
                </c:pt>
                <c:pt idx="1">
                  <c:v>2020-2021 н.р.</c:v>
                </c:pt>
                <c:pt idx="2">
                  <c:v>2021-2022 н.р.</c:v>
                </c:pt>
              </c:strCache>
            </c:strRef>
          </c:cat>
          <c:val>
            <c:numRef>
              <c:f>Лист1!$E$2:$E$4</c:f>
              <c:numCache>
                <c:formatCode>General</c:formatCode>
                <c:ptCount val="3"/>
                <c:pt idx="0">
                  <c:v>5</c:v>
                </c:pt>
                <c:pt idx="1">
                  <c:v>2</c:v>
                </c:pt>
                <c:pt idx="2">
                  <c:v>3</c:v>
                </c:pt>
              </c:numCache>
            </c:numRef>
          </c:val>
        </c:ser>
        <c:ser>
          <c:idx val="4"/>
          <c:order val="4"/>
          <c:tx>
            <c:strRef>
              <c:f>Лист1!$F$1</c:f>
              <c:strCache>
                <c:ptCount val="1"/>
                <c:pt idx="0">
                  <c:v>11 т.р.</c:v>
                </c:pt>
              </c:strCache>
            </c:strRef>
          </c:tx>
          <c:dLbls>
            <c:showVal val="1"/>
          </c:dLbls>
          <c:cat>
            <c:strRef>
              <c:f>Лист1!$A$2:$A$4</c:f>
              <c:strCache>
                <c:ptCount val="3"/>
                <c:pt idx="0">
                  <c:v>2019-2020 н.р.</c:v>
                </c:pt>
                <c:pt idx="1">
                  <c:v>2020-2021 н.р.</c:v>
                </c:pt>
                <c:pt idx="2">
                  <c:v>2021-2022 н.р.</c:v>
                </c:pt>
              </c:strCache>
            </c:strRef>
          </c:cat>
          <c:val>
            <c:numRef>
              <c:f>Лист1!$F$2:$F$4</c:f>
              <c:numCache>
                <c:formatCode>General</c:formatCode>
                <c:ptCount val="3"/>
                <c:pt idx="0">
                  <c:v>1</c:v>
                </c:pt>
                <c:pt idx="1">
                  <c:v>1</c:v>
                </c:pt>
                <c:pt idx="2">
                  <c:v>1</c:v>
                </c:pt>
              </c:numCache>
            </c:numRef>
          </c:val>
        </c:ser>
        <c:ser>
          <c:idx val="5"/>
          <c:order val="5"/>
          <c:tx>
            <c:strRef>
              <c:f>Лист1!$G$1</c:f>
              <c:strCache>
                <c:ptCount val="1"/>
                <c:pt idx="0">
                  <c:v>10 т.р.</c:v>
                </c:pt>
              </c:strCache>
            </c:strRef>
          </c:tx>
          <c:dLbls>
            <c:showVal val="1"/>
          </c:dLbls>
          <c:cat>
            <c:strRef>
              <c:f>Лист1!$A$2:$A$4</c:f>
              <c:strCache>
                <c:ptCount val="3"/>
                <c:pt idx="0">
                  <c:v>2019-2020 н.р.</c:v>
                </c:pt>
                <c:pt idx="1">
                  <c:v>2020-2021 н.р.</c:v>
                </c:pt>
                <c:pt idx="2">
                  <c:v>2021-2022 н.р.</c:v>
                </c:pt>
              </c:strCache>
            </c:strRef>
          </c:cat>
          <c:val>
            <c:numRef>
              <c:f>Лист1!$G$2:$G$4</c:f>
              <c:numCache>
                <c:formatCode>General</c:formatCode>
                <c:ptCount val="3"/>
                <c:pt idx="1">
                  <c:v>1</c:v>
                </c:pt>
                <c:pt idx="2">
                  <c:v>1</c:v>
                </c:pt>
              </c:numCache>
            </c:numRef>
          </c:val>
        </c:ser>
        <c:dLbls>
          <c:showVal val="1"/>
        </c:dLbls>
        <c:axId val="110104576"/>
        <c:axId val="110106112"/>
      </c:barChart>
      <c:catAx>
        <c:axId val="110104576"/>
        <c:scaling>
          <c:orientation val="minMax"/>
        </c:scaling>
        <c:axPos val="b"/>
        <c:numFmt formatCode="General" sourceLinked="1"/>
        <c:majorTickMark val="none"/>
        <c:tickLblPos val="nextTo"/>
        <c:txPr>
          <a:bodyPr/>
          <a:lstStyle/>
          <a:p>
            <a:pPr>
              <a:defRPr sz="1199">
                <a:latin typeface="Times New Roman" pitchFamily="18" charset="0"/>
                <a:cs typeface="Times New Roman" pitchFamily="18" charset="0"/>
              </a:defRPr>
            </a:pPr>
            <a:endParaRPr lang="ru-RU"/>
          </a:p>
        </c:txPr>
        <c:crossAx val="110106112"/>
        <c:crosses val="autoZero"/>
        <c:auto val="1"/>
        <c:lblAlgn val="ctr"/>
        <c:lblOffset val="100"/>
      </c:catAx>
      <c:valAx>
        <c:axId val="110106112"/>
        <c:scaling>
          <c:orientation val="minMax"/>
        </c:scaling>
        <c:axPos val="l"/>
        <c:majorGridlines/>
        <c:numFmt formatCode="General" sourceLinked="1"/>
        <c:majorTickMark val="none"/>
        <c:tickLblPos val="nextTo"/>
        <c:crossAx val="110104576"/>
        <c:crosses val="autoZero"/>
        <c:crossBetween val="between"/>
      </c:valAx>
    </c:plotArea>
    <c:legend>
      <c:legendPos val="r"/>
      <c:layout>
        <c:manualLayout>
          <c:xMode val="edge"/>
          <c:yMode val="edge"/>
          <c:x val="0.83315533441060019"/>
          <c:y val="0.21702831393863378"/>
          <c:w val="0.16684467514186424"/>
          <c:h val="0.69570684195449062"/>
        </c:manualLayout>
      </c:layout>
      <c:txPr>
        <a:bodyPr/>
        <a:lstStyle/>
        <a:p>
          <a:pPr>
            <a:defRPr sz="1199">
              <a:latin typeface="Times New Roman" pitchFamily="18" charset="0"/>
              <a:cs typeface="Times New Roman" pitchFamily="18" charset="0"/>
            </a:defRPr>
          </a:pPr>
          <a:endParaRPr lang="ru-RU"/>
        </a:p>
      </c:txPr>
    </c:legend>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percentStacked"/>
        <c:ser>
          <c:idx val="0"/>
          <c:order val="0"/>
          <c:tx>
            <c:strRef>
              <c:f>Лист1!$B$1</c:f>
              <c:strCache>
                <c:ptCount val="1"/>
                <c:pt idx="0">
                  <c:v>П - початковий</c:v>
                </c:pt>
              </c:strCache>
            </c:strRef>
          </c:tx>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Лист1!$A$2:$A$8</c:f>
              <c:strCache>
                <c:ptCount val="7"/>
                <c:pt idx="0">
                  <c:v>Особистість дитини</c:v>
                </c:pt>
                <c:pt idx="1">
                  <c:v>Дитина в сенсорно-пізнавальному просторі</c:v>
                </c:pt>
                <c:pt idx="2">
                  <c:v>Дитина в природному довкіллі</c:v>
                </c:pt>
                <c:pt idx="3">
                  <c:v>Гра дитини</c:v>
                </c:pt>
                <c:pt idx="4">
                  <c:v>Дитина в соціумі</c:v>
                </c:pt>
                <c:pt idx="5">
                  <c:v>Мовлення дитини</c:v>
                </c:pt>
                <c:pt idx="6">
                  <c:v>Дитина у світі мистецтва</c:v>
                </c:pt>
              </c:strCache>
            </c:strRef>
          </c:cat>
          <c:val>
            <c:numRef>
              <c:f>Лист1!$B$2:$B$8</c:f>
              <c:numCache>
                <c:formatCode>General</c:formatCode>
                <c:ptCount val="7"/>
                <c:pt idx="0">
                  <c:v>6</c:v>
                </c:pt>
                <c:pt idx="1">
                  <c:v>16</c:v>
                </c:pt>
                <c:pt idx="2">
                  <c:v>8</c:v>
                </c:pt>
                <c:pt idx="3">
                  <c:v>14</c:v>
                </c:pt>
                <c:pt idx="4">
                  <c:v>8</c:v>
                </c:pt>
                <c:pt idx="5">
                  <c:v>23</c:v>
                </c:pt>
                <c:pt idx="6">
                  <c:v>20</c:v>
                </c:pt>
              </c:numCache>
            </c:numRef>
          </c:val>
          <c:extLst xmlns:c16r2="http://schemas.microsoft.com/office/drawing/2015/06/chart">
            <c:ext xmlns:c16="http://schemas.microsoft.com/office/drawing/2014/chart" uri="{C3380CC4-5D6E-409C-BE32-E72D297353CC}">
              <c16:uniqueId val="{00000000-3D40-4521-984E-BBDB83B662A6}"/>
            </c:ext>
          </c:extLst>
        </c:ser>
        <c:ser>
          <c:idx val="1"/>
          <c:order val="1"/>
          <c:tx>
            <c:strRef>
              <c:f>Лист1!$C$1</c:f>
              <c:strCache>
                <c:ptCount val="1"/>
                <c:pt idx="0">
                  <c:v>С - середній</c:v>
                </c:pt>
              </c:strCache>
            </c:strRef>
          </c:tx>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Лист1!$A$2:$A$8</c:f>
              <c:strCache>
                <c:ptCount val="7"/>
                <c:pt idx="0">
                  <c:v>Особистість дитини</c:v>
                </c:pt>
                <c:pt idx="1">
                  <c:v>Дитина в сенсорно-пізнавальному просторі</c:v>
                </c:pt>
                <c:pt idx="2">
                  <c:v>Дитина в природному довкіллі</c:v>
                </c:pt>
                <c:pt idx="3">
                  <c:v>Гра дитини</c:v>
                </c:pt>
                <c:pt idx="4">
                  <c:v>Дитина в соціумі</c:v>
                </c:pt>
                <c:pt idx="5">
                  <c:v>Мовлення дитини</c:v>
                </c:pt>
                <c:pt idx="6">
                  <c:v>Дитина у світі мистецтва</c:v>
                </c:pt>
              </c:strCache>
            </c:strRef>
          </c:cat>
          <c:val>
            <c:numRef>
              <c:f>Лист1!$C$2:$C$8</c:f>
              <c:numCache>
                <c:formatCode>General</c:formatCode>
                <c:ptCount val="7"/>
                <c:pt idx="0">
                  <c:v>23</c:v>
                </c:pt>
                <c:pt idx="1">
                  <c:v>26</c:v>
                </c:pt>
                <c:pt idx="2">
                  <c:v>29</c:v>
                </c:pt>
                <c:pt idx="3">
                  <c:v>21</c:v>
                </c:pt>
                <c:pt idx="4">
                  <c:v>22</c:v>
                </c:pt>
                <c:pt idx="5">
                  <c:v>18</c:v>
                </c:pt>
                <c:pt idx="6">
                  <c:v>9</c:v>
                </c:pt>
              </c:numCache>
            </c:numRef>
          </c:val>
          <c:extLst xmlns:c16r2="http://schemas.microsoft.com/office/drawing/2015/06/chart">
            <c:ext xmlns:c16="http://schemas.microsoft.com/office/drawing/2014/chart" uri="{C3380CC4-5D6E-409C-BE32-E72D297353CC}">
              <c16:uniqueId val="{00000001-3D40-4521-984E-BBDB83B662A6}"/>
            </c:ext>
          </c:extLst>
        </c:ser>
        <c:ser>
          <c:idx val="2"/>
          <c:order val="2"/>
          <c:tx>
            <c:strRef>
              <c:f>Лист1!$D$1</c:f>
              <c:strCache>
                <c:ptCount val="1"/>
                <c:pt idx="0">
                  <c:v>Д - достатній</c:v>
                </c:pt>
              </c:strCache>
            </c:strRef>
          </c:tx>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Лист1!$A$2:$A$8</c:f>
              <c:strCache>
                <c:ptCount val="7"/>
                <c:pt idx="0">
                  <c:v>Особистість дитини</c:v>
                </c:pt>
                <c:pt idx="1">
                  <c:v>Дитина в сенсорно-пізнавальному просторі</c:v>
                </c:pt>
                <c:pt idx="2">
                  <c:v>Дитина в природному довкіллі</c:v>
                </c:pt>
                <c:pt idx="3">
                  <c:v>Гра дитини</c:v>
                </c:pt>
                <c:pt idx="4">
                  <c:v>Дитина в соціумі</c:v>
                </c:pt>
                <c:pt idx="5">
                  <c:v>Мовлення дитини</c:v>
                </c:pt>
                <c:pt idx="6">
                  <c:v>Дитина у світі мистецтва</c:v>
                </c:pt>
              </c:strCache>
            </c:strRef>
          </c:cat>
          <c:val>
            <c:numRef>
              <c:f>Лист1!$D$2:$D$8</c:f>
              <c:numCache>
                <c:formatCode>General</c:formatCode>
                <c:ptCount val="7"/>
                <c:pt idx="0">
                  <c:v>45</c:v>
                </c:pt>
                <c:pt idx="1">
                  <c:v>38</c:v>
                </c:pt>
                <c:pt idx="2">
                  <c:v>42</c:v>
                </c:pt>
                <c:pt idx="3">
                  <c:v>37</c:v>
                </c:pt>
                <c:pt idx="4">
                  <c:v>45</c:v>
                </c:pt>
                <c:pt idx="5">
                  <c:v>40</c:v>
                </c:pt>
                <c:pt idx="6">
                  <c:v>50</c:v>
                </c:pt>
              </c:numCache>
            </c:numRef>
          </c:val>
          <c:extLst xmlns:c16r2="http://schemas.microsoft.com/office/drawing/2015/06/chart">
            <c:ext xmlns:c16="http://schemas.microsoft.com/office/drawing/2014/chart" uri="{C3380CC4-5D6E-409C-BE32-E72D297353CC}">
              <c16:uniqueId val="{00000002-3D40-4521-984E-BBDB83B662A6}"/>
            </c:ext>
          </c:extLst>
        </c:ser>
        <c:ser>
          <c:idx val="3"/>
          <c:order val="3"/>
          <c:tx>
            <c:strRef>
              <c:f>Лист1!$E$1</c:f>
              <c:strCache>
                <c:ptCount val="1"/>
                <c:pt idx="0">
                  <c:v>В - високий</c:v>
                </c:pt>
              </c:strCache>
            </c:strRef>
          </c:tx>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Лист1!$A$2:$A$8</c:f>
              <c:strCache>
                <c:ptCount val="7"/>
                <c:pt idx="0">
                  <c:v>Особистість дитини</c:v>
                </c:pt>
                <c:pt idx="1">
                  <c:v>Дитина в сенсорно-пізнавальному просторі</c:v>
                </c:pt>
                <c:pt idx="2">
                  <c:v>Дитина в природному довкіллі</c:v>
                </c:pt>
                <c:pt idx="3">
                  <c:v>Гра дитини</c:v>
                </c:pt>
                <c:pt idx="4">
                  <c:v>Дитина в соціумі</c:v>
                </c:pt>
                <c:pt idx="5">
                  <c:v>Мовлення дитини</c:v>
                </c:pt>
                <c:pt idx="6">
                  <c:v>Дитина у світі мистецтва</c:v>
                </c:pt>
              </c:strCache>
            </c:strRef>
          </c:cat>
          <c:val>
            <c:numRef>
              <c:f>Лист1!$E$2:$E$8</c:f>
              <c:numCache>
                <c:formatCode>General</c:formatCode>
                <c:ptCount val="7"/>
                <c:pt idx="0">
                  <c:v>15</c:v>
                </c:pt>
                <c:pt idx="1">
                  <c:v>9</c:v>
                </c:pt>
                <c:pt idx="2">
                  <c:v>10</c:v>
                </c:pt>
                <c:pt idx="3">
                  <c:v>17</c:v>
                </c:pt>
                <c:pt idx="4">
                  <c:v>14</c:v>
                </c:pt>
                <c:pt idx="5">
                  <c:v>8</c:v>
                </c:pt>
                <c:pt idx="6">
                  <c:v>10</c:v>
                </c:pt>
              </c:numCache>
            </c:numRef>
          </c:val>
          <c:extLst xmlns:c16r2="http://schemas.microsoft.com/office/drawing/2015/06/chart">
            <c:ext xmlns:c16="http://schemas.microsoft.com/office/drawing/2014/chart" uri="{C3380CC4-5D6E-409C-BE32-E72D297353CC}">
              <c16:uniqueId val="{00000003-3D40-4521-984E-BBDB83B662A6}"/>
            </c:ext>
          </c:extLst>
        </c:ser>
        <c:overlap val="100"/>
        <c:axId val="116857088"/>
        <c:axId val="116879360"/>
      </c:barChart>
      <c:catAx>
        <c:axId val="116857088"/>
        <c:scaling>
          <c:orientation val="minMax"/>
        </c:scaling>
        <c:axPos val="b"/>
        <c:numFmt formatCode="General" sourceLinked="0"/>
        <c:tickLblPos val="nextTo"/>
        <c:crossAx val="116879360"/>
        <c:crosses val="autoZero"/>
        <c:auto val="1"/>
        <c:lblAlgn val="ctr"/>
        <c:lblOffset val="100"/>
      </c:catAx>
      <c:valAx>
        <c:axId val="116879360"/>
        <c:scaling>
          <c:orientation val="minMax"/>
        </c:scaling>
        <c:axPos val="l"/>
        <c:majorGridlines/>
        <c:numFmt formatCode="0%" sourceLinked="1"/>
        <c:tickLblPos val="nextTo"/>
        <c:crossAx val="116857088"/>
        <c:crosses val="autoZero"/>
        <c:crossBetween val="between"/>
      </c:valAx>
    </c:plotArea>
    <c:legend>
      <c:legendPos val="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pie3DChart>
        <c:varyColors val="1"/>
        <c:ser>
          <c:idx val="0"/>
          <c:order val="0"/>
          <c:tx>
            <c:strRef>
              <c:f>Лист1!$B$1</c:f>
              <c:strCache>
                <c:ptCount val="1"/>
                <c:pt idx="0">
                  <c:v>Столбец1</c:v>
                </c:pt>
              </c:strCache>
            </c:strRef>
          </c:tx>
          <c:dLbls>
            <c:showVal val="1"/>
            <c:showLeaderLines val="1"/>
          </c:dLbls>
          <c:cat>
            <c:strRef>
              <c:f>Лист1!$A$2:$A$5</c:f>
              <c:strCache>
                <c:ptCount val="4"/>
                <c:pt idx="0">
                  <c:v>Високий рівень розвитку</c:v>
                </c:pt>
                <c:pt idx="1">
                  <c:v>Достатній рівень розвитку</c:v>
                </c:pt>
                <c:pt idx="2">
                  <c:v>Середній рівень розвитку</c:v>
                </c:pt>
                <c:pt idx="3">
                  <c:v>Низький рівень розвитку</c:v>
                </c:pt>
              </c:strCache>
            </c:strRef>
          </c:cat>
          <c:val>
            <c:numRef>
              <c:f>Лист1!$B$2:$B$5</c:f>
              <c:numCache>
                <c:formatCode>General</c:formatCode>
                <c:ptCount val="4"/>
                <c:pt idx="0">
                  <c:v>0</c:v>
                </c:pt>
                <c:pt idx="1">
                  <c:v>2</c:v>
                </c:pt>
                <c:pt idx="2">
                  <c:v>15</c:v>
                </c:pt>
                <c:pt idx="3">
                  <c:v>1</c:v>
                </c:pt>
              </c:numCache>
            </c:numRef>
          </c:val>
        </c:ser>
      </c:pie3DChart>
    </c:plotArea>
    <c:legend>
      <c:legendPos val="r"/>
    </c:legend>
    <c:plotVisOnly val="1"/>
    <c:dispBlanksAs val="zero"/>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percentStacked"/>
        <c:ser>
          <c:idx val="0"/>
          <c:order val="0"/>
          <c:tx>
            <c:strRef>
              <c:f>Лист1!$B$1</c:f>
              <c:strCache>
                <c:ptCount val="1"/>
                <c:pt idx="0">
                  <c:v>НП - не проявляється</c:v>
                </c:pt>
              </c:strCache>
            </c:strRef>
          </c:tx>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Лист1!$A$2:$A$8</c:f>
              <c:strCache>
                <c:ptCount val="7"/>
                <c:pt idx="0">
                  <c:v>Особистість дитини</c:v>
                </c:pt>
                <c:pt idx="1">
                  <c:v>Дитина в сенсорно-пізнавальному просторі</c:v>
                </c:pt>
                <c:pt idx="2">
                  <c:v>Дитина в природному довкіллі</c:v>
                </c:pt>
                <c:pt idx="3">
                  <c:v>Гра дитини</c:v>
                </c:pt>
                <c:pt idx="4">
                  <c:v>Дитина в соціумі</c:v>
                </c:pt>
                <c:pt idx="5">
                  <c:v>Мовлення дитини</c:v>
                </c:pt>
                <c:pt idx="6">
                  <c:v>Дитина у світі мистецтва</c:v>
                </c:pt>
              </c:strCache>
            </c:strRef>
          </c:cat>
          <c:val>
            <c:numRef>
              <c:f>Лист1!$B$2:$B$8</c:f>
              <c:numCache>
                <c:formatCode>General</c:formatCode>
                <c:ptCount val="7"/>
              </c:numCache>
            </c:numRef>
          </c:val>
          <c:extLst xmlns:c16r2="http://schemas.microsoft.com/office/drawing/2015/06/chart">
            <c:ext xmlns:c16="http://schemas.microsoft.com/office/drawing/2014/chart" uri="{C3380CC4-5D6E-409C-BE32-E72D297353CC}">
              <c16:uniqueId val="{00000000-3D40-4521-984E-BBDB83B662A6}"/>
            </c:ext>
          </c:extLst>
        </c:ser>
        <c:ser>
          <c:idx val="1"/>
          <c:order val="1"/>
          <c:tx>
            <c:strRef>
              <c:f>Лист1!$C$1</c:f>
              <c:strCache>
                <c:ptCount val="1"/>
                <c:pt idx="0">
                  <c:v>ПМ - проявляється мінімально</c:v>
                </c:pt>
              </c:strCache>
            </c:strRef>
          </c:tx>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Лист1!$A$2:$A$8</c:f>
              <c:strCache>
                <c:ptCount val="7"/>
                <c:pt idx="0">
                  <c:v>Особистість дитини</c:v>
                </c:pt>
                <c:pt idx="1">
                  <c:v>Дитина в сенсорно-пізнавальному просторі</c:v>
                </c:pt>
                <c:pt idx="2">
                  <c:v>Дитина в природному довкіллі</c:v>
                </c:pt>
                <c:pt idx="3">
                  <c:v>Гра дитини</c:v>
                </c:pt>
                <c:pt idx="4">
                  <c:v>Дитина в соціумі</c:v>
                </c:pt>
                <c:pt idx="5">
                  <c:v>Мовлення дитини</c:v>
                </c:pt>
                <c:pt idx="6">
                  <c:v>Дитина у світі мистецтва</c:v>
                </c:pt>
              </c:strCache>
            </c:strRef>
          </c:cat>
          <c:val>
            <c:numRef>
              <c:f>Лист1!$C$2:$C$8</c:f>
              <c:numCache>
                <c:formatCode>General</c:formatCode>
                <c:ptCount val="7"/>
              </c:numCache>
            </c:numRef>
          </c:val>
          <c:extLst xmlns:c16r2="http://schemas.microsoft.com/office/drawing/2015/06/chart">
            <c:ext xmlns:c16="http://schemas.microsoft.com/office/drawing/2014/chart" uri="{C3380CC4-5D6E-409C-BE32-E72D297353CC}">
              <c16:uniqueId val="{00000001-3D40-4521-984E-BBDB83B662A6}"/>
            </c:ext>
          </c:extLst>
        </c:ser>
        <c:ser>
          <c:idx val="2"/>
          <c:order val="2"/>
          <c:tx>
            <c:strRef>
              <c:f>Лист1!$D$1</c:f>
              <c:strCache>
                <c:ptCount val="1"/>
                <c:pt idx="0">
                  <c:v>ПІ - проявляється іноді</c:v>
                </c:pt>
              </c:strCache>
            </c:strRef>
          </c:tx>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Лист1!$A$2:$A$8</c:f>
              <c:strCache>
                <c:ptCount val="7"/>
                <c:pt idx="0">
                  <c:v>Особистість дитини</c:v>
                </c:pt>
                <c:pt idx="1">
                  <c:v>Дитина в сенсорно-пізнавальному просторі</c:v>
                </c:pt>
                <c:pt idx="2">
                  <c:v>Дитина в природному довкіллі</c:v>
                </c:pt>
                <c:pt idx="3">
                  <c:v>Гра дитини</c:v>
                </c:pt>
                <c:pt idx="4">
                  <c:v>Дитина в соціумі</c:v>
                </c:pt>
                <c:pt idx="5">
                  <c:v>Мовлення дитини</c:v>
                </c:pt>
                <c:pt idx="6">
                  <c:v>Дитина у світі мистецтва</c:v>
                </c:pt>
              </c:strCache>
            </c:strRef>
          </c:cat>
          <c:val>
            <c:numRef>
              <c:f>Лист1!$D$2:$D$8</c:f>
              <c:numCache>
                <c:formatCode>General</c:formatCode>
                <c:ptCount val="7"/>
                <c:pt idx="1">
                  <c:v>4</c:v>
                </c:pt>
              </c:numCache>
            </c:numRef>
          </c:val>
          <c:extLst xmlns:c16r2="http://schemas.microsoft.com/office/drawing/2015/06/chart">
            <c:ext xmlns:c16="http://schemas.microsoft.com/office/drawing/2014/chart" uri="{C3380CC4-5D6E-409C-BE32-E72D297353CC}">
              <c16:uniqueId val="{00000002-3D40-4521-984E-BBDB83B662A6}"/>
            </c:ext>
          </c:extLst>
        </c:ser>
        <c:ser>
          <c:idx val="3"/>
          <c:order val="3"/>
          <c:tx>
            <c:strRef>
              <c:f>Лист1!$E$1</c:f>
              <c:strCache>
                <c:ptCount val="1"/>
                <c:pt idx="0">
                  <c:v>ПЧ - проявляється часто</c:v>
                </c:pt>
              </c:strCache>
            </c:strRef>
          </c:tx>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Лист1!$A$2:$A$8</c:f>
              <c:strCache>
                <c:ptCount val="7"/>
                <c:pt idx="0">
                  <c:v>Особистість дитини</c:v>
                </c:pt>
                <c:pt idx="1">
                  <c:v>Дитина в сенсорно-пізнавальному просторі</c:v>
                </c:pt>
                <c:pt idx="2">
                  <c:v>Дитина в природному довкіллі</c:v>
                </c:pt>
                <c:pt idx="3">
                  <c:v>Гра дитини</c:v>
                </c:pt>
                <c:pt idx="4">
                  <c:v>Дитина в соціумі</c:v>
                </c:pt>
                <c:pt idx="5">
                  <c:v>Мовлення дитини</c:v>
                </c:pt>
                <c:pt idx="6">
                  <c:v>Дитина у світі мистецтва</c:v>
                </c:pt>
              </c:strCache>
            </c:strRef>
          </c:cat>
          <c:val>
            <c:numRef>
              <c:f>Лист1!$E$2:$E$8</c:f>
              <c:numCache>
                <c:formatCode>General</c:formatCode>
                <c:ptCount val="7"/>
                <c:pt idx="0">
                  <c:v>12</c:v>
                </c:pt>
                <c:pt idx="1">
                  <c:v>7</c:v>
                </c:pt>
                <c:pt idx="2">
                  <c:v>14</c:v>
                </c:pt>
                <c:pt idx="3">
                  <c:v>9</c:v>
                </c:pt>
                <c:pt idx="4">
                  <c:v>10</c:v>
                </c:pt>
                <c:pt idx="5">
                  <c:v>10</c:v>
                </c:pt>
                <c:pt idx="6">
                  <c:v>14</c:v>
                </c:pt>
              </c:numCache>
            </c:numRef>
          </c:val>
          <c:extLst xmlns:c16r2="http://schemas.microsoft.com/office/drawing/2015/06/chart">
            <c:ext xmlns:c16="http://schemas.microsoft.com/office/drawing/2014/chart" uri="{C3380CC4-5D6E-409C-BE32-E72D297353CC}">
              <c16:uniqueId val="{00000003-3D40-4521-984E-BBDB83B662A6}"/>
            </c:ext>
          </c:extLst>
        </c:ser>
        <c:ser>
          <c:idx val="4"/>
          <c:order val="4"/>
          <c:tx>
            <c:strRef>
              <c:f>Лист1!$F$1</c:f>
              <c:strCache>
                <c:ptCount val="1"/>
                <c:pt idx="0">
                  <c:v>ПП - проявляється постійно</c:v>
                </c:pt>
              </c:strCache>
            </c:strRef>
          </c:tx>
          <c:dLbls>
            <c:showVal val="1"/>
          </c:dLbls>
          <c:cat>
            <c:strRef>
              <c:f>Лист1!$A$2:$A$8</c:f>
              <c:strCache>
                <c:ptCount val="7"/>
                <c:pt idx="0">
                  <c:v>Особистість дитини</c:v>
                </c:pt>
                <c:pt idx="1">
                  <c:v>Дитина в сенсорно-пізнавальному просторі</c:v>
                </c:pt>
                <c:pt idx="2">
                  <c:v>Дитина в природному довкіллі</c:v>
                </c:pt>
                <c:pt idx="3">
                  <c:v>Гра дитини</c:v>
                </c:pt>
                <c:pt idx="4">
                  <c:v>Дитина в соціумі</c:v>
                </c:pt>
                <c:pt idx="5">
                  <c:v>Мовлення дитини</c:v>
                </c:pt>
                <c:pt idx="6">
                  <c:v>Дитина у світі мистецтва</c:v>
                </c:pt>
              </c:strCache>
            </c:strRef>
          </c:cat>
          <c:val>
            <c:numRef>
              <c:f>Лист1!$F$2:$F$8</c:f>
              <c:numCache>
                <c:formatCode>General</c:formatCode>
                <c:ptCount val="7"/>
                <c:pt idx="0">
                  <c:v>7</c:v>
                </c:pt>
                <c:pt idx="1">
                  <c:v>8</c:v>
                </c:pt>
                <c:pt idx="2">
                  <c:v>5</c:v>
                </c:pt>
                <c:pt idx="3">
                  <c:v>10</c:v>
                </c:pt>
                <c:pt idx="4">
                  <c:v>9</c:v>
                </c:pt>
                <c:pt idx="5">
                  <c:v>9</c:v>
                </c:pt>
                <c:pt idx="6">
                  <c:v>5</c:v>
                </c:pt>
              </c:numCache>
            </c:numRef>
          </c:val>
        </c:ser>
        <c:overlap val="100"/>
        <c:axId val="117043584"/>
        <c:axId val="117045120"/>
      </c:barChart>
      <c:catAx>
        <c:axId val="117043584"/>
        <c:scaling>
          <c:orientation val="minMax"/>
        </c:scaling>
        <c:axPos val="b"/>
        <c:numFmt formatCode="General" sourceLinked="0"/>
        <c:tickLblPos val="nextTo"/>
        <c:crossAx val="117045120"/>
        <c:crosses val="autoZero"/>
        <c:auto val="1"/>
        <c:lblAlgn val="ctr"/>
        <c:lblOffset val="100"/>
      </c:catAx>
      <c:valAx>
        <c:axId val="117045120"/>
        <c:scaling>
          <c:orientation val="minMax"/>
        </c:scaling>
        <c:axPos val="l"/>
        <c:majorGridlines/>
        <c:numFmt formatCode="0%" sourceLinked="1"/>
        <c:tickLblPos val="nextTo"/>
        <c:crossAx val="117043584"/>
        <c:crosses val="autoZero"/>
        <c:crossBetween val="between"/>
      </c:valAx>
    </c:plotArea>
    <c:legend>
      <c:legendPos val="r"/>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36955892608692531"/>
          <c:y val="3.6213738305062255E-2"/>
        </c:manualLayout>
      </c:layout>
    </c:title>
    <c:view3D>
      <c:rotX val="30"/>
      <c:perspective val="30"/>
    </c:view3D>
    <c:plotArea>
      <c:layout/>
      <c:pie3DChart>
        <c:varyColors val="1"/>
        <c:ser>
          <c:idx val="0"/>
          <c:order val="0"/>
          <c:tx>
            <c:strRef>
              <c:f>Лист1!$B$1</c:f>
              <c:strCache>
                <c:ptCount val="1"/>
                <c:pt idx="0">
                  <c:v>Ступінь адаптації</c:v>
                </c:pt>
              </c:strCache>
            </c:strRef>
          </c:tx>
          <c:dLbls>
            <c:showVal val="1"/>
            <c:showLeaderLines val="1"/>
          </c:dLbls>
          <c:cat>
            <c:strRef>
              <c:f>Лист1!$A$2:$A$4</c:f>
              <c:strCache>
                <c:ptCount val="3"/>
                <c:pt idx="0">
                  <c:v>Легкий </c:v>
                </c:pt>
                <c:pt idx="1">
                  <c:v>Середній</c:v>
                </c:pt>
                <c:pt idx="2">
                  <c:v>Важкий</c:v>
                </c:pt>
              </c:strCache>
            </c:strRef>
          </c:cat>
          <c:val>
            <c:numRef>
              <c:f>Лист1!$B$2:$B$4</c:f>
              <c:numCache>
                <c:formatCode>0%</c:formatCode>
                <c:ptCount val="3"/>
                <c:pt idx="0">
                  <c:v>0.56999999999999995</c:v>
                </c:pt>
                <c:pt idx="1">
                  <c:v>0.29000000000000031</c:v>
                </c:pt>
                <c:pt idx="2">
                  <c:v>0.14000000000000001</c:v>
                </c:pt>
              </c:numCache>
            </c:numRef>
          </c:val>
        </c:ser>
      </c:pie3DChart>
    </c:plotArea>
    <c:legend>
      <c:legendPos val="r"/>
      <c:layout/>
    </c:legend>
    <c:plotVisOnly val="1"/>
    <c:dispBlanksAs val="zero"/>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percentStacked"/>
        <c:ser>
          <c:idx val="0"/>
          <c:order val="0"/>
          <c:tx>
            <c:strRef>
              <c:f>Лист1!$B$1</c:f>
              <c:strCache>
                <c:ptCount val="1"/>
                <c:pt idx="0">
                  <c:v>І група здоров'я </c:v>
                </c:pt>
              </c:strCache>
            </c:strRef>
          </c:tx>
          <c:dLbls>
            <c:showVal val="1"/>
          </c:dLbls>
          <c:cat>
            <c:strRef>
              <c:f>Лист1!$A$2:$A$3</c:f>
              <c:strCache>
                <c:ptCount val="2"/>
                <c:pt idx="0">
                  <c:v>2020-2021 н.р.</c:v>
                </c:pt>
                <c:pt idx="1">
                  <c:v>2021-2022 н.р.</c:v>
                </c:pt>
              </c:strCache>
            </c:strRef>
          </c:cat>
          <c:val>
            <c:numRef>
              <c:f>Лист1!$B$2:$B$3</c:f>
              <c:numCache>
                <c:formatCode>General</c:formatCode>
                <c:ptCount val="2"/>
                <c:pt idx="0">
                  <c:v>97</c:v>
                </c:pt>
                <c:pt idx="1">
                  <c:v>92</c:v>
                </c:pt>
              </c:numCache>
            </c:numRef>
          </c:val>
        </c:ser>
        <c:ser>
          <c:idx val="1"/>
          <c:order val="1"/>
          <c:tx>
            <c:strRef>
              <c:f>Лист1!$C$1</c:f>
              <c:strCache>
                <c:ptCount val="1"/>
                <c:pt idx="0">
                  <c:v>ІІ група здоров'я</c:v>
                </c:pt>
              </c:strCache>
            </c:strRef>
          </c:tx>
          <c:dLbls>
            <c:showVal val="1"/>
          </c:dLbls>
          <c:cat>
            <c:strRef>
              <c:f>Лист1!$A$2:$A$3</c:f>
              <c:strCache>
                <c:ptCount val="2"/>
                <c:pt idx="0">
                  <c:v>2020-2021 н.р.</c:v>
                </c:pt>
                <c:pt idx="1">
                  <c:v>2021-2022 н.р.</c:v>
                </c:pt>
              </c:strCache>
            </c:strRef>
          </c:cat>
          <c:val>
            <c:numRef>
              <c:f>Лист1!$C$2:$C$3</c:f>
              <c:numCache>
                <c:formatCode>General</c:formatCode>
                <c:ptCount val="2"/>
                <c:pt idx="0">
                  <c:v>12</c:v>
                </c:pt>
                <c:pt idx="1">
                  <c:v>19</c:v>
                </c:pt>
              </c:numCache>
            </c:numRef>
          </c:val>
        </c:ser>
        <c:ser>
          <c:idx val="2"/>
          <c:order val="2"/>
          <c:tx>
            <c:strRef>
              <c:f>Лист1!$D$1</c:f>
              <c:strCache>
                <c:ptCount val="1"/>
                <c:pt idx="0">
                  <c:v>ІІІ група здоров'я</c:v>
                </c:pt>
              </c:strCache>
            </c:strRef>
          </c:tx>
          <c:dLbls>
            <c:showVal val="1"/>
          </c:dLbls>
          <c:cat>
            <c:strRef>
              <c:f>Лист1!$A$2:$A$3</c:f>
              <c:strCache>
                <c:ptCount val="2"/>
                <c:pt idx="0">
                  <c:v>2020-2021 н.р.</c:v>
                </c:pt>
                <c:pt idx="1">
                  <c:v>2021-2022 н.р.</c:v>
                </c:pt>
              </c:strCache>
            </c:strRef>
          </c:cat>
          <c:val>
            <c:numRef>
              <c:f>Лист1!$D$2:$D$3</c:f>
              <c:numCache>
                <c:formatCode>General</c:formatCode>
                <c:ptCount val="2"/>
                <c:pt idx="0">
                  <c:v>2</c:v>
                </c:pt>
                <c:pt idx="1">
                  <c:v>2</c:v>
                </c:pt>
              </c:numCache>
            </c:numRef>
          </c:val>
        </c:ser>
        <c:ser>
          <c:idx val="3"/>
          <c:order val="3"/>
          <c:tx>
            <c:strRef>
              <c:f>Лист1!$E$1</c:f>
              <c:strCache>
                <c:ptCount val="1"/>
                <c:pt idx="0">
                  <c:v>IV група здоров'я</c:v>
                </c:pt>
              </c:strCache>
            </c:strRef>
          </c:tx>
          <c:dLbls>
            <c:dLbl>
              <c:idx val="0"/>
              <c:layout>
                <c:manualLayout>
                  <c:x val="2.7777777777778092E-2"/>
                  <c:y val="-1.9841269841269955E-2"/>
                </c:manualLayout>
              </c:layout>
              <c:showVal val="1"/>
            </c:dLbl>
            <c:dLbl>
              <c:idx val="1"/>
              <c:layout>
                <c:manualLayout>
                  <c:x val="4.3981481481481483E-2"/>
                  <c:y val="-2.3809523809523812E-2"/>
                </c:manualLayout>
              </c:layout>
              <c:showVal val="1"/>
            </c:dLbl>
            <c:showVal val="1"/>
          </c:dLbls>
          <c:cat>
            <c:strRef>
              <c:f>Лист1!$A$2:$A$3</c:f>
              <c:strCache>
                <c:ptCount val="2"/>
                <c:pt idx="0">
                  <c:v>2020-2021 н.р.</c:v>
                </c:pt>
                <c:pt idx="1">
                  <c:v>2021-2022 н.р.</c:v>
                </c:pt>
              </c:strCache>
            </c:strRef>
          </c:cat>
          <c:val>
            <c:numRef>
              <c:f>Лист1!$E$2:$E$3</c:f>
              <c:numCache>
                <c:formatCode>General</c:formatCode>
                <c:ptCount val="2"/>
                <c:pt idx="0">
                  <c:v>1</c:v>
                </c:pt>
                <c:pt idx="1">
                  <c:v>1</c:v>
                </c:pt>
              </c:numCache>
            </c:numRef>
          </c:val>
        </c:ser>
        <c:shape val="box"/>
        <c:axId val="119108736"/>
        <c:axId val="119110272"/>
        <c:axId val="0"/>
      </c:bar3DChart>
      <c:catAx>
        <c:axId val="119108736"/>
        <c:scaling>
          <c:orientation val="minMax"/>
        </c:scaling>
        <c:axPos val="b"/>
        <c:tickLblPos val="nextTo"/>
        <c:crossAx val="119110272"/>
        <c:crosses val="autoZero"/>
        <c:auto val="1"/>
        <c:lblAlgn val="ctr"/>
        <c:lblOffset val="100"/>
      </c:catAx>
      <c:valAx>
        <c:axId val="119110272"/>
        <c:scaling>
          <c:orientation val="minMax"/>
        </c:scaling>
        <c:axPos val="l"/>
        <c:majorGridlines/>
        <c:numFmt formatCode="0%" sourceLinked="1"/>
        <c:tickLblPos val="nextTo"/>
        <c:crossAx val="119108736"/>
        <c:crosses val="autoZero"/>
        <c:crossBetween val="between"/>
      </c:valAx>
    </c:plotArea>
    <c:legend>
      <c:legendPos val="r"/>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9690D5-7431-4CC3-B7AF-094CEB98F585}"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ru-RU"/>
        </a:p>
      </dgm:t>
    </dgm:pt>
    <dgm:pt modelId="{D93878BB-46EC-4A89-ACAF-1D6C6E29A630}">
      <dgm:prSet phldrT="[Текст]" custT="1"/>
      <dgm:spPr/>
      <dgm:t>
        <a:bodyPr/>
        <a:lstStyle/>
        <a:p>
          <a:r>
            <a:rPr lang="ru-RU" sz="1800" b="1" i="1" dirty="0" err="1">
              <a:latin typeface="Times New Roman" pitchFamily="18" charset="0"/>
              <a:cs typeface="Times New Roman" pitchFamily="18" charset="0"/>
            </a:rPr>
            <a:t>Форми</a:t>
          </a:r>
          <a:r>
            <a:rPr lang="ru-RU" sz="1800" b="1" i="1" dirty="0">
              <a:latin typeface="Times New Roman" pitchFamily="18" charset="0"/>
              <a:cs typeface="Times New Roman" pitchFamily="18" charset="0"/>
            </a:rPr>
            <a:t> </a:t>
          </a:r>
          <a:r>
            <a:rPr lang="ru-RU" sz="1800" b="1" i="1" dirty="0" err="1">
              <a:latin typeface="Times New Roman" pitchFamily="18" charset="0"/>
              <a:cs typeface="Times New Roman" pitchFamily="18" charset="0"/>
            </a:rPr>
            <a:t>методичної</a:t>
          </a:r>
          <a:r>
            <a:rPr lang="ru-RU" sz="1800" b="1" i="1" dirty="0">
              <a:latin typeface="Times New Roman" pitchFamily="18" charset="0"/>
              <a:cs typeface="Times New Roman" pitchFamily="18" charset="0"/>
            </a:rPr>
            <a:t> </a:t>
          </a:r>
          <a:r>
            <a:rPr lang="ru-RU" sz="1800" b="1" i="1" dirty="0" err="1">
              <a:latin typeface="Times New Roman" pitchFamily="18" charset="0"/>
              <a:cs typeface="Times New Roman" pitchFamily="18" charset="0"/>
            </a:rPr>
            <a:t>роботи</a:t>
          </a:r>
          <a:r>
            <a:rPr lang="ru-RU" sz="1800" b="1" i="1" dirty="0">
              <a:latin typeface="Times New Roman" pitchFamily="18" charset="0"/>
              <a:cs typeface="Times New Roman" pitchFamily="18" charset="0"/>
            </a:rPr>
            <a:t> </a:t>
          </a:r>
        </a:p>
        <a:p>
          <a:r>
            <a:rPr lang="ru-RU" sz="1800" b="1" i="1" dirty="0">
              <a:latin typeface="Times New Roman" pitchFamily="18" charset="0"/>
              <a:cs typeface="Times New Roman" pitchFamily="18" charset="0"/>
            </a:rPr>
            <a:t>у 2021 - 2022 н.р.</a:t>
          </a:r>
        </a:p>
      </dgm:t>
    </dgm:pt>
    <dgm:pt modelId="{00C4796A-4D55-404B-8EAA-49754D6AE945}" type="parTrans" cxnId="{220D8AF6-339C-470F-9B86-AA4917D0D6ED}">
      <dgm:prSet/>
      <dgm:spPr/>
      <dgm:t>
        <a:bodyPr/>
        <a:lstStyle/>
        <a:p>
          <a:endParaRPr lang="ru-RU" sz="1100">
            <a:latin typeface="Times New Roman" pitchFamily="18" charset="0"/>
            <a:cs typeface="Times New Roman" pitchFamily="18" charset="0"/>
          </a:endParaRPr>
        </a:p>
      </dgm:t>
    </dgm:pt>
    <dgm:pt modelId="{7E1B5295-DF85-4669-B54D-854A0077377C}" type="sibTrans" cxnId="{220D8AF6-339C-470F-9B86-AA4917D0D6ED}">
      <dgm:prSet/>
      <dgm:spPr/>
      <dgm:t>
        <a:bodyPr/>
        <a:lstStyle/>
        <a:p>
          <a:endParaRPr lang="ru-RU"/>
        </a:p>
      </dgm:t>
    </dgm:pt>
    <dgm:pt modelId="{A640A23A-949F-4AAE-9846-157BA95815A4}">
      <dgm:prSet phldrT="[Текст]" custT="1"/>
      <dgm:spPr/>
      <dgm:t>
        <a:bodyPr/>
        <a:lstStyle/>
        <a:p>
          <a:r>
            <a:rPr lang="ru-RU" sz="1400" b="1" dirty="0" err="1">
              <a:latin typeface="Times New Roman" pitchFamily="18" charset="0"/>
              <a:cs typeface="Times New Roman" pitchFamily="18" charset="0"/>
            </a:rPr>
            <a:t>Групові</a:t>
          </a:r>
          <a:r>
            <a:rPr lang="ru-RU" sz="1400" b="1" dirty="0">
              <a:latin typeface="Times New Roman" pitchFamily="18" charset="0"/>
              <a:cs typeface="Times New Roman" pitchFamily="18" charset="0"/>
            </a:rPr>
            <a:t>: </a:t>
          </a:r>
        </a:p>
        <a:p>
          <a:r>
            <a:rPr lang="ru-RU" sz="1400" dirty="0" err="1">
              <a:latin typeface="Times New Roman" pitchFamily="18" charset="0"/>
              <a:cs typeface="Times New Roman" pitchFamily="18" charset="0"/>
            </a:rPr>
            <a:t>теоретичний</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семінар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семінар-практикум</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інтерактивний</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семінар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психолого-педагогічний</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тренінг</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ділова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гра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педагогічнийбрейн-ринг</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консультації</a:t>
          </a:r>
          <a:r>
            <a:rPr lang="ru-RU" sz="1400" dirty="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колективні</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перегляди, </a:t>
          </a:r>
          <a:r>
            <a:rPr lang="ru-RU" sz="1400" dirty="0" err="1">
              <a:latin typeface="Times New Roman" pitchFamily="18" charset="0"/>
              <a:cs typeface="Times New Roman" pitchFamily="18" charset="0"/>
            </a:rPr>
            <a:t>методичні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обєднання</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тощо</a:t>
          </a:r>
          <a:endParaRPr lang="ru-RU" sz="1400" dirty="0">
            <a:latin typeface="Times New Roman" pitchFamily="18" charset="0"/>
            <a:cs typeface="Times New Roman" pitchFamily="18" charset="0"/>
          </a:endParaRPr>
        </a:p>
      </dgm:t>
    </dgm:pt>
    <dgm:pt modelId="{AAD708D3-091A-40D6-A127-60EBC867C801}" type="parTrans" cxnId="{58A39959-CC3F-4D62-AB72-2D473BA4BE97}">
      <dgm:prSet/>
      <dgm:spPr/>
      <dgm:t>
        <a:bodyPr/>
        <a:lstStyle/>
        <a:p>
          <a:endParaRPr lang="ru-RU" sz="1100">
            <a:latin typeface="Times New Roman" pitchFamily="18" charset="0"/>
            <a:cs typeface="Times New Roman" pitchFamily="18" charset="0"/>
          </a:endParaRPr>
        </a:p>
      </dgm:t>
    </dgm:pt>
    <dgm:pt modelId="{08FF94DB-0CF5-49E5-9CCC-77D4FC26CC9A}" type="sibTrans" cxnId="{58A39959-CC3F-4D62-AB72-2D473BA4BE97}">
      <dgm:prSet/>
      <dgm:spPr/>
      <dgm:t>
        <a:bodyPr/>
        <a:lstStyle/>
        <a:p>
          <a:endParaRPr lang="ru-RU"/>
        </a:p>
      </dgm:t>
    </dgm:pt>
    <dgm:pt modelId="{67C81F76-BF20-45DB-A089-9FE4A62B44D9}">
      <dgm:prSet custT="1"/>
      <dgm:spPr/>
      <dgm:t>
        <a:bodyPr/>
        <a:lstStyle/>
        <a:p>
          <a:r>
            <a:rPr lang="ru-RU" sz="1400" b="1" dirty="0" err="1">
              <a:latin typeface="Times New Roman" pitchFamily="18" charset="0"/>
              <a:cs typeface="Times New Roman" pitchFamily="18" charset="0"/>
            </a:rPr>
            <a:t>Індивідуальні</a:t>
          </a:r>
          <a:r>
            <a:rPr lang="ru-RU" sz="1400" b="1" dirty="0">
              <a:latin typeface="Times New Roman" pitchFamily="18" charset="0"/>
              <a:cs typeface="Times New Roman" pitchFamily="18" charset="0"/>
            </a:rPr>
            <a:t>: </a:t>
          </a:r>
          <a:endParaRPr lang="ru-RU" sz="1400" b="1" dirty="0" smtClean="0">
            <a:latin typeface="Times New Roman" pitchFamily="18" charset="0"/>
            <a:cs typeface="Times New Roman" pitchFamily="18" charset="0"/>
          </a:endParaRPr>
        </a:p>
        <a:p>
          <a:r>
            <a:rPr lang="ru-RU" sz="1400" dirty="0" err="1" smtClean="0">
              <a:latin typeface="Times New Roman" pitchFamily="18" charset="0"/>
              <a:cs typeface="Times New Roman" pitchFamily="18" charset="0"/>
            </a:rPr>
            <a:t>самоосвіта</a:t>
          </a:r>
          <a:r>
            <a:rPr lang="ru-RU" sz="1400" dirty="0">
              <a:latin typeface="Times New Roman" pitchFamily="18" charset="0"/>
              <a:cs typeface="Times New Roman" pitchFamily="18" charset="0"/>
            </a:rPr>
            <a:t>, ППД,   </a:t>
          </a:r>
          <a:r>
            <a:rPr lang="ru-RU" sz="1400" dirty="0" err="1">
              <a:latin typeface="Times New Roman" pitchFamily="18" charset="0"/>
              <a:cs typeface="Times New Roman" pitchFamily="18" charset="0"/>
            </a:rPr>
            <a:t>консультування</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атестація</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майстер-класи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наставництво</a:t>
          </a:r>
          <a:r>
            <a:rPr lang="ru-RU" sz="1400" dirty="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курси</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підвищення</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кваліфікації</a:t>
          </a:r>
          <a:r>
            <a:rPr lang="ru-RU" sz="1400" dirty="0">
              <a:latin typeface="Times New Roman" pitchFamily="18" charset="0"/>
              <a:cs typeface="Times New Roman" pitchFamily="18" charset="0"/>
            </a:rPr>
            <a:t>, участь у конкурсах </a:t>
          </a:r>
          <a:r>
            <a:rPr lang="ru-RU" sz="1400" dirty="0" err="1">
              <a:latin typeface="Times New Roman" pitchFamily="18" charset="0"/>
              <a:cs typeface="Times New Roman" pitchFamily="18" charset="0"/>
            </a:rPr>
            <a:t>тощо</a:t>
          </a:r>
          <a:endParaRPr lang="ru-RU" sz="1400" dirty="0">
            <a:latin typeface="Times New Roman" pitchFamily="18" charset="0"/>
            <a:cs typeface="Times New Roman" pitchFamily="18" charset="0"/>
          </a:endParaRPr>
        </a:p>
      </dgm:t>
    </dgm:pt>
    <dgm:pt modelId="{967374F8-212C-4010-9FAE-A65786640CD0}" type="parTrans" cxnId="{FF03825F-15E7-4E67-80DE-1A1DF8C1686B}">
      <dgm:prSet/>
      <dgm:spPr/>
      <dgm:t>
        <a:bodyPr/>
        <a:lstStyle/>
        <a:p>
          <a:endParaRPr lang="ru-RU" sz="1100">
            <a:latin typeface="Times New Roman" pitchFamily="18" charset="0"/>
            <a:cs typeface="Times New Roman" pitchFamily="18" charset="0"/>
          </a:endParaRPr>
        </a:p>
      </dgm:t>
    </dgm:pt>
    <dgm:pt modelId="{C6780965-7911-4B30-8FEB-9FAB62762BE4}" type="sibTrans" cxnId="{FF03825F-15E7-4E67-80DE-1A1DF8C1686B}">
      <dgm:prSet/>
      <dgm:spPr/>
      <dgm:t>
        <a:bodyPr/>
        <a:lstStyle/>
        <a:p>
          <a:endParaRPr lang="ru-RU"/>
        </a:p>
      </dgm:t>
    </dgm:pt>
    <dgm:pt modelId="{6BD557EB-EEF0-4B44-9FF0-204CF55D46B2}">
      <dgm:prSet phldrT="[Текст]" custT="1"/>
      <dgm:spPr/>
      <dgm:t>
        <a:bodyPr/>
        <a:lstStyle/>
        <a:p>
          <a:r>
            <a:rPr lang="ru-RU" sz="1400" b="1">
              <a:latin typeface="Times New Roman" pitchFamily="18" charset="0"/>
              <a:cs typeface="Times New Roman" pitchFamily="18" charset="0"/>
            </a:rPr>
            <a:t>Масові: </a:t>
          </a:r>
        </a:p>
        <a:p>
          <a:r>
            <a:rPr lang="ru-RU" sz="1400">
              <a:latin typeface="Times New Roman" pitchFamily="18" charset="0"/>
              <a:cs typeface="Times New Roman" pitchFamily="18" charset="0"/>
            </a:rPr>
            <a:t>педради, виставки</a:t>
          </a:r>
        </a:p>
      </dgm:t>
    </dgm:pt>
    <dgm:pt modelId="{8A5F21F8-BA1F-43ED-B2DE-8BF28B1F9B2B}" type="sibTrans" cxnId="{B833CF2D-46FE-44D5-9A25-750F9562D6F4}">
      <dgm:prSet/>
      <dgm:spPr/>
      <dgm:t>
        <a:bodyPr/>
        <a:lstStyle/>
        <a:p>
          <a:endParaRPr lang="ru-RU"/>
        </a:p>
      </dgm:t>
    </dgm:pt>
    <dgm:pt modelId="{08FD95F5-CC8B-4636-B1B1-6ADD0FF021DA}" type="parTrans" cxnId="{B833CF2D-46FE-44D5-9A25-750F9562D6F4}">
      <dgm:prSet/>
      <dgm:spPr/>
      <dgm:t>
        <a:bodyPr/>
        <a:lstStyle/>
        <a:p>
          <a:endParaRPr lang="ru-RU" sz="1100">
            <a:latin typeface="Times New Roman" pitchFamily="18" charset="0"/>
            <a:cs typeface="Times New Roman" pitchFamily="18" charset="0"/>
          </a:endParaRPr>
        </a:p>
      </dgm:t>
    </dgm:pt>
    <dgm:pt modelId="{B226877E-D173-4A89-819D-9A9B6F851C1A}" type="pres">
      <dgm:prSet presAssocID="{5C9690D5-7431-4CC3-B7AF-094CEB98F585}" presName="hierChild1" presStyleCnt="0">
        <dgm:presLayoutVars>
          <dgm:chPref val="1"/>
          <dgm:dir/>
          <dgm:animOne val="branch"/>
          <dgm:animLvl val="lvl"/>
          <dgm:resizeHandles/>
        </dgm:presLayoutVars>
      </dgm:prSet>
      <dgm:spPr/>
      <dgm:t>
        <a:bodyPr/>
        <a:lstStyle/>
        <a:p>
          <a:endParaRPr lang="ru-RU"/>
        </a:p>
      </dgm:t>
    </dgm:pt>
    <dgm:pt modelId="{065D3AE0-A1F2-43BF-B76D-DC1EC0363D40}" type="pres">
      <dgm:prSet presAssocID="{D93878BB-46EC-4A89-ACAF-1D6C6E29A630}" presName="hierRoot1" presStyleCnt="0"/>
      <dgm:spPr/>
      <dgm:t>
        <a:bodyPr/>
        <a:lstStyle/>
        <a:p>
          <a:endParaRPr lang="ru-RU"/>
        </a:p>
      </dgm:t>
    </dgm:pt>
    <dgm:pt modelId="{855EDE94-FE41-401D-B7A4-E4D648E372B9}" type="pres">
      <dgm:prSet presAssocID="{D93878BB-46EC-4A89-ACAF-1D6C6E29A630}" presName="composite" presStyleCnt="0"/>
      <dgm:spPr/>
      <dgm:t>
        <a:bodyPr/>
        <a:lstStyle/>
        <a:p>
          <a:endParaRPr lang="ru-RU"/>
        </a:p>
      </dgm:t>
    </dgm:pt>
    <dgm:pt modelId="{3970A4F8-4FAD-4361-BF0F-D936FFEF2745}" type="pres">
      <dgm:prSet presAssocID="{D93878BB-46EC-4A89-ACAF-1D6C6E29A630}" presName="background" presStyleLbl="node0" presStyleIdx="0" presStyleCnt="1"/>
      <dgm:spPr/>
      <dgm:t>
        <a:bodyPr/>
        <a:lstStyle/>
        <a:p>
          <a:endParaRPr lang="ru-RU"/>
        </a:p>
      </dgm:t>
    </dgm:pt>
    <dgm:pt modelId="{400DD0F2-74F3-4BBF-8D70-F92262383BA3}" type="pres">
      <dgm:prSet presAssocID="{D93878BB-46EC-4A89-ACAF-1D6C6E29A630}" presName="text" presStyleLbl="fgAcc0" presStyleIdx="0" presStyleCnt="1" custLinFactNeighborX="-11222" custLinFactNeighborY="-14995">
        <dgm:presLayoutVars>
          <dgm:chPref val="3"/>
        </dgm:presLayoutVars>
      </dgm:prSet>
      <dgm:spPr/>
      <dgm:t>
        <a:bodyPr/>
        <a:lstStyle/>
        <a:p>
          <a:endParaRPr lang="ru-RU"/>
        </a:p>
      </dgm:t>
    </dgm:pt>
    <dgm:pt modelId="{67DC8338-E944-4F35-B880-075C8455F2B0}" type="pres">
      <dgm:prSet presAssocID="{D93878BB-46EC-4A89-ACAF-1D6C6E29A630}" presName="hierChild2" presStyleCnt="0"/>
      <dgm:spPr/>
      <dgm:t>
        <a:bodyPr/>
        <a:lstStyle/>
        <a:p>
          <a:endParaRPr lang="ru-RU"/>
        </a:p>
      </dgm:t>
    </dgm:pt>
    <dgm:pt modelId="{E030E48F-34C5-4541-83E4-3ABBDA767429}" type="pres">
      <dgm:prSet presAssocID="{08FD95F5-CC8B-4636-B1B1-6ADD0FF021DA}" presName="Name10" presStyleLbl="parChTrans1D2" presStyleIdx="0" presStyleCnt="3"/>
      <dgm:spPr/>
      <dgm:t>
        <a:bodyPr/>
        <a:lstStyle/>
        <a:p>
          <a:endParaRPr lang="ru-RU"/>
        </a:p>
      </dgm:t>
    </dgm:pt>
    <dgm:pt modelId="{BF9F2B0B-A793-4D32-9242-948719F857DE}" type="pres">
      <dgm:prSet presAssocID="{6BD557EB-EEF0-4B44-9FF0-204CF55D46B2}" presName="hierRoot2" presStyleCnt="0"/>
      <dgm:spPr/>
      <dgm:t>
        <a:bodyPr/>
        <a:lstStyle/>
        <a:p>
          <a:endParaRPr lang="ru-RU"/>
        </a:p>
      </dgm:t>
    </dgm:pt>
    <dgm:pt modelId="{7A803975-A6F3-4034-A739-63F84679DA11}" type="pres">
      <dgm:prSet presAssocID="{6BD557EB-EEF0-4B44-9FF0-204CF55D46B2}" presName="composite2" presStyleCnt="0"/>
      <dgm:spPr/>
      <dgm:t>
        <a:bodyPr/>
        <a:lstStyle/>
        <a:p>
          <a:endParaRPr lang="ru-RU"/>
        </a:p>
      </dgm:t>
    </dgm:pt>
    <dgm:pt modelId="{0DE80D7A-47E4-4F89-9E8E-4FB6AD9E5E8C}" type="pres">
      <dgm:prSet presAssocID="{6BD557EB-EEF0-4B44-9FF0-204CF55D46B2}" presName="background2" presStyleLbl="node2" presStyleIdx="0" presStyleCnt="3"/>
      <dgm:spPr/>
      <dgm:t>
        <a:bodyPr/>
        <a:lstStyle/>
        <a:p>
          <a:endParaRPr lang="ru-RU"/>
        </a:p>
      </dgm:t>
    </dgm:pt>
    <dgm:pt modelId="{3F35F2C7-A581-4248-81A2-37A2C1D14357}" type="pres">
      <dgm:prSet presAssocID="{6BD557EB-EEF0-4B44-9FF0-204CF55D46B2}" presName="text2" presStyleLbl="fgAcc2" presStyleIdx="0" presStyleCnt="3">
        <dgm:presLayoutVars>
          <dgm:chPref val="3"/>
        </dgm:presLayoutVars>
      </dgm:prSet>
      <dgm:spPr/>
      <dgm:t>
        <a:bodyPr/>
        <a:lstStyle/>
        <a:p>
          <a:endParaRPr lang="ru-RU"/>
        </a:p>
      </dgm:t>
    </dgm:pt>
    <dgm:pt modelId="{CC89E92F-759C-4364-B35E-ACAB8D490D4C}" type="pres">
      <dgm:prSet presAssocID="{6BD557EB-EEF0-4B44-9FF0-204CF55D46B2}" presName="hierChild3" presStyleCnt="0"/>
      <dgm:spPr/>
      <dgm:t>
        <a:bodyPr/>
        <a:lstStyle/>
        <a:p>
          <a:endParaRPr lang="ru-RU"/>
        </a:p>
      </dgm:t>
    </dgm:pt>
    <dgm:pt modelId="{0FE2CF79-ED11-42ED-9548-AB1FFFA72747}" type="pres">
      <dgm:prSet presAssocID="{AAD708D3-091A-40D6-A127-60EBC867C801}" presName="Name10" presStyleLbl="parChTrans1D2" presStyleIdx="1" presStyleCnt="3"/>
      <dgm:spPr/>
      <dgm:t>
        <a:bodyPr/>
        <a:lstStyle/>
        <a:p>
          <a:endParaRPr lang="ru-RU"/>
        </a:p>
      </dgm:t>
    </dgm:pt>
    <dgm:pt modelId="{E91F705B-F549-40D6-991C-C38CBC71F216}" type="pres">
      <dgm:prSet presAssocID="{A640A23A-949F-4AAE-9846-157BA95815A4}" presName="hierRoot2" presStyleCnt="0"/>
      <dgm:spPr/>
      <dgm:t>
        <a:bodyPr/>
        <a:lstStyle/>
        <a:p>
          <a:endParaRPr lang="ru-RU"/>
        </a:p>
      </dgm:t>
    </dgm:pt>
    <dgm:pt modelId="{D49327E0-F227-4D55-AE13-35F9FAD5C7BC}" type="pres">
      <dgm:prSet presAssocID="{A640A23A-949F-4AAE-9846-157BA95815A4}" presName="composite2" presStyleCnt="0"/>
      <dgm:spPr/>
      <dgm:t>
        <a:bodyPr/>
        <a:lstStyle/>
        <a:p>
          <a:endParaRPr lang="ru-RU"/>
        </a:p>
      </dgm:t>
    </dgm:pt>
    <dgm:pt modelId="{6D4B5C77-27C7-4C7D-8DD6-A50A5C90D98D}" type="pres">
      <dgm:prSet presAssocID="{A640A23A-949F-4AAE-9846-157BA95815A4}" presName="background2" presStyleLbl="node2" presStyleIdx="1" presStyleCnt="3"/>
      <dgm:spPr/>
      <dgm:t>
        <a:bodyPr/>
        <a:lstStyle/>
        <a:p>
          <a:endParaRPr lang="ru-RU"/>
        </a:p>
      </dgm:t>
    </dgm:pt>
    <dgm:pt modelId="{13FC5123-3108-45F5-A9AA-048FB4950840}" type="pres">
      <dgm:prSet presAssocID="{A640A23A-949F-4AAE-9846-157BA95815A4}" presName="text2" presStyleLbl="fgAcc2" presStyleIdx="1" presStyleCnt="3" custScaleY="144112">
        <dgm:presLayoutVars>
          <dgm:chPref val="3"/>
        </dgm:presLayoutVars>
      </dgm:prSet>
      <dgm:spPr/>
      <dgm:t>
        <a:bodyPr/>
        <a:lstStyle/>
        <a:p>
          <a:endParaRPr lang="ru-RU"/>
        </a:p>
      </dgm:t>
    </dgm:pt>
    <dgm:pt modelId="{F949D666-B377-434A-8A24-67C3A991E552}" type="pres">
      <dgm:prSet presAssocID="{A640A23A-949F-4AAE-9846-157BA95815A4}" presName="hierChild3" presStyleCnt="0"/>
      <dgm:spPr/>
      <dgm:t>
        <a:bodyPr/>
        <a:lstStyle/>
        <a:p>
          <a:endParaRPr lang="ru-RU"/>
        </a:p>
      </dgm:t>
    </dgm:pt>
    <dgm:pt modelId="{8104645C-DC04-4283-994A-EF2D2DEACF5F}" type="pres">
      <dgm:prSet presAssocID="{967374F8-212C-4010-9FAE-A65786640CD0}" presName="Name10" presStyleLbl="parChTrans1D2" presStyleIdx="2" presStyleCnt="3"/>
      <dgm:spPr/>
      <dgm:t>
        <a:bodyPr/>
        <a:lstStyle/>
        <a:p>
          <a:endParaRPr lang="ru-RU"/>
        </a:p>
      </dgm:t>
    </dgm:pt>
    <dgm:pt modelId="{EBD8681F-BFF3-4A88-A0AD-43297C3982AD}" type="pres">
      <dgm:prSet presAssocID="{67C81F76-BF20-45DB-A089-9FE4A62B44D9}" presName="hierRoot2" presStyleCnt="0"/>
      <dgm:spPr/>
      <dgm:t>
        <a:bodyPr/>
        <a:lstStyle/>
        <a:p>
          <a:endParaRPr lang="ru-RU"/>
        </a:p>
      </dgm:t>
    </dgm:pt>
    <dgm:pt modelId="{D5B3BEDC-A505-4525-8E76-5886CAA38F1B}" type="pres">
      <dgm:prSet presAssocID="{67C81F76-BF20-45DB-A089-9FE4A62B44D9}" presName="composite2" presStyleCnt="0"/>
      <dgm:spPr/>
      <dgm:t>
        <a:bodyPr/>
        <a:lstStyle/>
        <a:p>
          <a:endParaRPr lang="ru-RU"/>
        </a:p>
      </dgm:t>
    </dgm:pt>
    <dgm:pt modelId="{4B81ABF3-5DBE-4790-9FB8-B15FC94527F0}" type="pres">
      <dgm:prSet presAssocID="{67C81F76-BF20-45DB-A089-9FE4A62B44D9}" presName="background2" presStyleLbl="node2" presStyleIdx="2" presStyleCnt="3"/>
      <dgm:spPr/>
      <dgm:t>
        <a:bodyPr/>
        <a:lstStyle/>
        <a:p>
          <a:endParaRPr lang="ru-RU"/>
        </a:p>
      </dgm:t>
    </dgm:pt>
    <dgm:pt modelId="{19A2BA09-4CEB-4090-BA59-CCAA7B1D71BB}" type="pres">
      <dgm:prSet presAssocID="{67C81F76-BF20-45DB-A089-9FE4A62B44D9}" presName="text2" presStyleLbl="fgAcc2" presStyleIdx="2" presStyleCnt="3" custScaleY="126049" custLinFactNeighborX="-717" custLinFactNeighborY="2951">
        <dgm:presLayoutVars>
          <dgm:chPref val="3"/>
        </dgm:presLayoutVars>
      </dgm:prSet>
      <dgm:spPr/>
      <dgm:t>
        <a:bodyPr/>
        <a:lstStyle/>
        <a:p>
          <a:endParaRPr lang="ru-RU"/>
        </a:p>
      </dgm:t>
    </dgm:pt>
    <dgm:pt modelId="{BEC087C8-9474-492D-8FF8-346132CA3532}" type="pres">
      <dgm:prSet presAssocID="{67C81F76-BF20-45DB-A089-9FE4A62B44D9}" presName="hierChild3" presStyleCnt="0"/>
      <dgm:spPr/>
      <dgm:t>
        <a:bodyPr/>
        <a:lstStyle/>
        <a:p>
          <a:endParaRPr lang="ru-RU"/>
        </a:p>
      </dgm:t>
    </dgm:pt>
  </dgm:ptLst>
  <dgm:cxnLst>
    <dgm:cxn modelId="{971B94D4-3986-4C71-9DD4-985DDE5A2FCF}" type="presOf" srcId="{D93878BB-46EC-4A89-ACAF-1D6C6E29A630}" destId="{400DD0F2-74F3-4BBF-8D70-F92262383BA3}" srcOrd="0" destOrd="0" presId="urn:microsoft.com/office/officeart/2005/8/layout/hierarchy1"/>
    <dgm:cxn modelId="{2EE59652-B8A8-4520-A501-0CA1D87BABC0}" type="presOf" srcId="{67C81F76-BF20-45DB-A089-9FE4A62B44D9}" destId="{19A2BA09-4CEB-4090-BA59-CCAA7B1D71BB}" srcOrd="0" destOrd="0" presId="urn:microsoft.com/office/officeart/2005/8/layout/hierarchy1"/>
    <dgm:cxn modelId="{EB67E8BE-A265-438B-8207-8D38C3002BBA}" type="presOf" srcId="{A640A23A-949F-4AAE-9846-157BA95815A4}" destId="{13FC5123-3108-45F5-A9AA-048FB4950840}" srcOrd="0" destOrd="0" presId="urn:microsoft.com/office/officeart/2005/8/layout/hierarchy1"/>
    <dgm:cxn modelId="{F97ACB4F-0687-4498-8E95-2870E16AB5B1}" type="presOf" srcId="{08FD95F5-CC8B-4636-B1B1-6ADD0FF021DA}" destId="{E030E48F-34C5-4541-83E4-3ABBDA767429}" srcOrd="0" destOrd="0" presId="urn:microsoft.com/office/officeart/2005/8/layout/hierarchy1"/>
    <dgm:cxn modelId="{0E6368C9-32DC-499A-957A-6B36DF88EE91}" type="presOf" srcId="{5C9690D5-7431-4CC3-B7AF-094CEB98F585}" destId="{B226877E-D173-4A89-819D-9A9B6F851C1A}" srcOrd="0" destOrd="0" presId="urn:microsoft.com/office/officeart/2005/8/layout/hierarchy1"/>
    <dgm:cxn modelId="{E91BF68D-962B-40D9-90D2-2B242863C031}" type="presOf" srcId="{AAD708D3-091A-40D6-A127-60EBC867C801}" destId="{0FE2CF79-ED11-42ED-9548-AB1FFFA72747}" srcOrd="0" destOrd="0" presId="urn:microsoft.com/office/officeart/2005/8/layout/hierarchy1"/>
    <dgm:cxn modelId="{F90E753D-FA6E-483A-9950-2E8433061B9D}" type="presOf" srcId="{967374F8-212C-4010-9FAE-A65786640CD0}" destId="{8104645C-DC04-4283-994A-EF2D2DEACF5F}" srcOrd="0" destOrd="0" presId="urn:microsoft.com/office/officeart/2005/8/layout/hierarchy1"/>
    <dgm:cxn modelId="{58A39959-CC3F-4D62-AB72-2D473BA4BE97}" srcId="{D93878BB-46EC-4A89-ACAF-1D6C6E29A630}" destId="{A640A23A-949F-4AAE-9846-157BA95815A4}" srcOrd="1" destOrd="0" parTransId="{AAD708D3-091A-40D6-A127-60EBC867C801}" sibTransId="{08FF94DB-0CF5-49E5-9CCC-77D4FC26CC9A}"/>
    <dgm:cxn modelId="{220D8AF6-339C-470F-9B86-AA4917D0D6ED}" srcId="{5C9690D5-7431-4CC3-B7AF-094CEB98F585}" destId="{D93878BB-46EC-4A89-ACAF-1D6C6E29A630}" srcOrd="0" destOrd="0" parTransId="{00C4796A-4D55-404B-8EAA-49754D6AE945}" sibTransId="{7E1B5295-DF85-4669-B54D-854A0077377C}"/>
    <dgm:cxn modelId="{DB9B185D-A087-4EFA-9375-431712B98C00}" type="presOf" srcId="{6BD557EB-EEF0-4B44-9FF0-204CF55D46B2}" destId="{3F35F2C7-A581-4248-81A2-37A2C1D14357}" srcOrd="0" destOrd="0" presId="urn:microsoft.com/office/officeart/2005/8/layout/hierarchy1"/>
    <dgm:cxn modelId="{B833CF2D-46FE-44D5-9A25-750F9562D6F4}" srcId="{D93878BB-46EC-4A89-ACAF-1D6C6E29A630}" destId="{6BD557EB-EEF0-4B44-9FF0-204CF55D46B2}" srcOrd="0" destOrd="0" parTransId="{08FD95F5-CC8B-4636-B1B1-6ADD0FF021DA}" sibTransId="{8A5F21F8-BA1F-43ED-B2DE-8BF28B1F9B2B}"/>
    <dgm:cxn modelId="{FF03825F-15E7-4E67-80DE-1A1DF8C1686B}" srcId="{D93878BB-46EC-4A89-ACAF-1D6C6E29A630}" destId="{67C81F76-BF20-45DB-A089-9FE4A62B44D9}" srcOrd="2" destOrd="0" parTransId="{967374F8-212C-4010-9FAE-A65786640CD0}" sibTransId="{C6780965-7911-4B30-8FEB-9FAB62762BE4}"/>
    <dgm:cxn modelId="{6E56016F-E0F6-4299-B29F-86153C2DF64C}" type="presParOf" srcId="{B226877E-D173-4A89-819D-9A9B6F851C1A}" destId="{065D3AE0-A1F2-43BF-B76D-DC1EC0363D40}" srcOrd="0" destOrd="0" presId="urn:microsoft.com/office/officeart/2005/8/layout/hierarchy1"/>
    <dgm:cxn modelId="{149B43EB-81E5-48F9-9679-3A3D02A0343B}" type="presParOf" srcId="{065D3AE0-A1F2-43BF-B76D-DC1EC0363D40}" destId="{855EDE94-FE41-401D-B7A4-E4D648E372B9}" srcOrd="0" destOrd="0" presId="urn:microsoft.com/office/officeart/2005/8/layout/hierarchy1"/>
    <dgm:cxn modelId="{0612CD91-A81B-4F9E-99D8-F6360AF8973B}" type="presParOf" srcId="{855EDE94-FE41-401D-B7A4-E4D648E372B9}" destId="{3970A4F8-4FAD-4361-BF0F-D936FFEF2745}" srcOrd="0" destOrd="0" presId="urn:microsoft.com/office/officeart/2005/8/layout/hierarchy1"/>
    <dgm:cxn modelId="{D3DE6E88-226C-45E2-8E91-4FB9D1D6DD57}" type="presParOf" srcId="{855EDE94-FE41-401D-B7A4-E4D648E372B9}" destId="{400DD0F2-74F3-4BBF-8D70-F92262383BA3}" srcOrd="1" destOrd="0" presId="urn:microsoft.com/office/officeart/2005/8/layout/hierarchy1"/>
    <dgm:cxn modelId="{EBE4F89A-33E6-4594-97C7-73D2893E4BAD}" type="presParOf" srcId="{065D3AE0-A1F2-43BF-B76D-DC1EC0363D40}" destId="{67DC8338-E944-4F35-B880-075C8455F2B0}" srcOrd="1" destOrd="0" presId="urn:microsoft.com/office/officeart/2005/8/layout/hierarchy1"/>
    <dgm:cxn modelId="{EF4539C1-F5EF-4A7A-9687-F4FDD7001E09}" type="presParOf" srcId="{67DC8338-E944-4F35-B880-075C8455F2B0}" destId="{E030E48F-34C5-4541-83E4-3ABBDA767429}" srcOrd="0" destOrd="0" presId="urn:microsoft.com/office/officeart/2005/8/layout/hierarchy1"/>
    <dgm:cxn modelId="{4492E59D-DC59-498F-AC19-CF98C7886C3D}" type="presParOf" srcId="{67DC8338-E944-4F35-B880-075C8455F2B0}" destId="{BF9F2B0B-A793-4D32-9242-948719F857DE}" srcOrd="1" destOrd="0" presId="urn:microsoft.com/office/officeart/2005/8/layout/hierarchy1"/>
    <dgm:cxn modelId="{97F8D831-BB6E-47C3-B567-ECEDAA4FBE33}" type="presParOf" srcId="{BF9F2B0B-A793-4D32-9242-948719F857DE}" destId="{7A803975-A6F3-4034-A739-63F84679DA11}" srcOrd="0" destOrd="0" presId="urn:microsoft.com/office/officeart/2005/8/layout/hierarchy1"/>
    <dgm:cxn modelId="{156566D8-6A48-4698-B1BE-7B0C678CBC6D}" type="presParOf" srcId="{7A803975-A6F3-4034-A739-63F84679DA11}" destId="{0DE80D7A-47E4-4F89-9E8E-4FB6AD9E5E8C}" srcOrd="0" destOrd="0" presId="urn:microsoft.com/office/officeart/2005/8/layout/hierarchy1"/>
    <dgm:cxn modelId="{4201BECD-A578-451E-AE06-18843DA36FF6}" type="presParOf" srcId="{7A803975-A6F3-4034-A739-63F84679DA11}" destId="{3F35F2C7-A581-4248-81A2-37A2C1D14357}" srcOrd="1" destOrd="0" presId="urn:microsoft.com/office/officeart/2005/8/layout/hierarchy1"/>
    <dgm:cxn modelId="{E6436A9F-69ED-490D-BEC2-CF3ABB5694BC}" type="presParOf" srcId="{BF9F2B0B-A793-4D32-9242-948719F857DE}" destId="{CC89E92F-759C-4364-B35E-ACAB8D490D4C}" srcOrd="1" destOrd="0" presId="urn:microsoft.com/office/officeart/2005/8/layout/hierarchy1"/>
    <dgm:cxn modelId="{7C6B7941-AA52-46D6-A6EF-1ACE038DF421}" type="presParOf" srcId="{67DC8338-E944-4F35-B880-075C8455F2B0}" destId="{0FE2CF79-ED11-42ED-9548-AB1FFFA72747}" srcOrd="2" destOrd="0" presId="urn:microsoft.com/office/officeart/2005/8/layout/hierarchy1"/>
    <dgm:cxn modelId="{B635228B-7A28-4202-9F11-76D3E8EE9E23}" type="presParOf" srcId="{67DC8338-E944-4F35-B880-075C8455F2B0}" destId="{E91F705B-F549-40D6-991C-C38CBC71F216}" srcOrd="3" destOrd="0" presId="urn:microsoft.com/office/officeart/2005/8/layout/hierarchy1"/>
    <dgm:cxn modelId="{51DE8A94-A727-4EF7-82DC-201042BE3C46}" type="presParOf" srcId="{E91F705B-F549-40D6-991C-C38CBC71F216}" destId="{D49327E0-F227-4D55-AE13-35F9FAD5C7BC}" srcOrd="0" destOrd="0" presId="urn:microsoft.com/office/officeart/2005/8/layout/hierarchy1"/>
    <dgm:cxn modelId="{6C46724B-473B-43FA-BCF5-F254090027BB}" type="presParOf" srcId="{D49327E0-F227-4D55-AE13-35F9FAD5C7BC}" destId="{6D4B5C77-27C7-4C7D-8DD6-A50A5C90D98D}" srcOrd="0" destOrd="0" presId="urn:microsoft.com/office/officeart/2005/8/layout/hierarchy1"/>
    <dgm:cxn modelId="{408BDA0C-D8AF-43B8-8E9D-90063C83324D}" type="presParOf" srcId="{D49327E0-F227-4D55-AE13-35F9FAD5C7BC}" destId="{13FC5123-3108-45F5-A9AA-048FB4950840}" srcOrd="1" destOrd="0" presId="urn:microsoft.com/office/officeart/2005/8/layout/hierarchy1"/>
    <dgm:cxn modelId="{BA955CD3-A49C-4C9B-B051-83D5681C0781}" type="presParOf" srcId="{E91F705B-F549-40D6-991C-C38CBC71F216}" destId="{F949D666-B377-434A-8A24-67C3A991E552}" srcOrd="1" destOrd="0" presId="urn:microsoft.com/office/officeart/2005/8/layout/hierarchy1"/>
    <dgm:cxn modelId="{10C3543B-EB9C-42EE-B6BA-99447C9336EA}" type="presParOf" srcId="{67DC8338-E944-4F35-B880-075C8455F2B0}" destId="{8104645C-DC04-4283-994A-EF2D2DEACF5F}" srcOrd="4" destOrd="0" presId="urn:microsoft.com/office/officeart/2005/8/layout/hierarchy1"/>
    <dgm:cxn modelId="{1CA4FB24-E726-4E9A-A72F-01C2E7588826}" type="presParOf" srcId="{67DC8338-E944-4F35-B880-075C8455F2B0}" destId="{EBD8681F-BFF3-4A88-A0AD-43297C3982AD}" srcOrd="5" destOrd="0" presId="urn:microsoft.com/office/officeart/2005/8/layout/hierarchy1"/>
    <dgm:cxn modelId="{A4FF064A-25DD-41CB-B166-16F3EDC94ECA}" type="presParOf" srcId="{EBD8681F-BFF3-4A88-A0AD-43297C3982AD}" destId="{D5B3BEDC-A505-4525-8E76-5886CAA38F1B}" srcOrd="0" destOrd="0" presId="urn:microsoft.com/office/officeart/2005/8/layout/hierarchy1"/>
    <dgm:cxn modelId="{5FE78134-41CF-4A5E-8B10-E2FC41C8A286}" type="presParOf" srcId="{D5B3BEDC-A505-4525-8E76-5886CAA38F1B}" destId="{4B81ABF3-5DBE-4790-9FB8-B15FC94527F0}" srcOrd="0" destOrd="0" presId="urn:microsoft.com/office/officeart/2005/8/layout/hierarchy1"/>
    <dgm:cxn modelId="{F935DCBA-C6A7-4B91-B2F0-699C6534148D}" type="presParOf" srcId="{D5B3BEDC-A505-4525-8E76-5886CAA38F1B}" destId="{19A2BA09-4CEB-4090-BA59-CCAA7B1D71BB}" srcOrd="1" destOrd="0" presId="urn:microsoft.com/office/officeart/2005/8/layout/hierarchy1"/>
    <dgm:cxn modelId="{30972464-0209-4E08-8909-CEFDD0F9F972}" type="presParOf" srcId="{EBD8681F-BFF3-4A88-A0AD-43297C3982AD}" destId="{BEC087C8-9474-492D-8FF8-346132CA3532}"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5C9690D5-7431-4CC3-B7AF-094CEB98F585}"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ru-RU"/>
        </a:p>
      </dgm:t>
    </dgm:pt>
    <dgm:pt modelId="{D93878BB-46EC-4A89-ACAF-1D6C6E29A630}">
      <dgm:prSet phldrT="[Текст]" custT="1"/>
      <dgm:spPr/>
      <dgm:t>
        <a:bodyPr/>
        <a:lstStyle/>
        <a:p>
          <a:r>
            <a:rPr lang="ru-RU" sz="1800" b="1" i="1" dirty="0" err="1" smtClean="0">
              <a:latin typeface="Times New Roman" pitchFamily="18" charset="0"/>
              <a:cs typeface="Times New Roman" pitchFamily="18" charset="0"/>
            </a:rPr>
            <a:t>Форми</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роботи</a:t>
          </a:r>
          <a:endParaRPr lang="ru-RU" sz="1800" b="1" i="1" dirty="0" smtClean="0">
            <a:latin typeface="Times New Roman" pitchFamily="18" charset="0"/>
            <a:cs typeface="Times New Roman" pitchFamily="18" charset="0"/>
          </a:endParaRPr>
        </a:p>
        <a:p>
          <a:endParaRPr lang="ru-RU" sz="1800" b="1" i="1" dirty="0">
            <a:latin typeface="Times New Roman" pitchFamily="18" charset="0"/>
            <a:cs typeface="Times New Roman" pitchFamily="18" charset="0"/>
          </a:endParaRPr>
        </a:p>
      </dgm:t>
    </dgm:pt>
    <dgm:pt modelId="{00C4796A-4D55-404B-8EAA-49754D6AE945}" type="parTrans" cxnId="{220D8AF6-339C-470F-9B86-AA4917D0D6ED}">
      <dgm:prSet/>
      <dgm:spPr/>
      <dgm:t>
        <a:bodyPr/>
        <a:lstStyle/>
        <a:p>
          <a:endParaRPr lang="ru-RU" sz="1100">
            <a:latin typeface="Times New Roman" pitchFamily="18" charset="0"/>
            <a:cs typeface="Times New Roman" pitchFamily="18" charset="0"/>
          </a:endParaRPr>
        </a:p>
      </dgm:t>
    </dgm:pt>
    <dgm:pt modelId="{7E1B5295-DF85-4669-B54D-854A0077377C}" type="sibTrans" cxnId="{220D8AF6-339C-470F-9B86-AA4917D0D6ED}">
      <dgm:prSet/>
      <dgm:spPr/>
      <dgm:t>
        <a:bodyPr/>
        <a:lstStyle/>
        <a:p>
          <a:endParaRPr lang="ru-RU"/>
        </a:p>
      </dgm:t>
    </dgm:pt>
    <dgm:pt modelId="{A640A23A-949F-4AAE-9846-157BA95815A4}">
      <dgm:prSet phldrT="[Текст]" custT="1"/>
      <dgm:spPr/>
      <dgm:t>
        <a:bodyPr/>
        <a:lstStyle/>
        <a:p>
          <a:r>
            <a:rPr lang="ru-RU" sz="1400" b="1" dirty="0" err="1" smtClean="0">
              <a:latin typeface="Times New Roman" pitchFamily="18" charset="0"/>
              <a:cs typeface="Times New Roman" pitchFamily="18" charset="0"/>
            </a:rPr>
            <a:t>Діагностично-корекційна</a:t>
          </a: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dgm:t>
    </dgm:pt>
    <dgm:pt modelId="{AAD708D3-091A-40D6-A127-60EBC867C801}" type="parTrans" cxnId="{58A39959-CC3F-4D62-AB72-2D473BA4BE97}">
      <dgm:prSet/>
      <dgm:spPr/>
      <dgm:t>
        <a:bodyPr/>
        <a:lstStyle/>
        <a:p>
          <a:endParaRPr lang="ru-RU" sz="1100">
            <a:latin typeface="Times New Roman" pitchFamily="18" charset="0"/>
            <a:cs typeface="Times New Roman" pitchFamily="18" charset="0"/>
          </a:endParaRPr>
        </a:p>
      </dgm:t>
    </dgm:pt>
    <dgm:pt modelId="{08FF94DB-0CF5-49E5-9CCC-77D4FC26CC9A}" type="sibTrans" cxnId="{58A39959-CC3F-4D62-AB72-2D473BA4BE97}">
      <dgm:prSet/>
      <dgm:spPr/>
      <dgm:t>
        <a:bodyPr/>
        <a:lstStyle/>
        <a:p>
          <a:endParaRPr lang="ru-RU"/>
        </a:p>
      </dgm:t>
    </dgm:pt>
    <dgm:pt modelId="{67C81F76-BF20-45DB-A089-9FE4A62B44D9}">
      <dgm:prSet custT="1"/>
      <dgm:spPr/>
      <dgm:t>
        <a:bodyPr/>
        <a:lstStyle/>
        <a:p>
          <a:r>
            <a:rPr lang="ru-RU" sz="1400" b="1" dirty="0" err="1" smtClean="0">
              <a:latin typeface="Times New Roman" pitchFamily="18" charset="0"/>
              <a:cs typeface="Times New Roman" pitchFamily="18" charset="0"/>
            </a:rPr>
            <a:t>Профілактична</a:t>
          </a:r>
          <a:endParaRPr lang="ru-RU" sz="1400" b="1" dirty="0" smtClean="0">
            <a:latin typeface="Times New Roman" pitchFamily="18" charset="0"/>
            <a:cs typeface="Times New Roman" pitchFamily="18" charset="0"/>
          </a:endParaRPr>
        </a:p>
      </dgm:t>
    </dgm:pt>
    <dgm:pt modelId="{967374F8-212C-4010-9FAE-A65786640CD0}" type="parTrans" cxnId="{FF03825F-15E7-4E67-80DE-1A1DF8C1686B}">
      <dgm:prSet/>
      <dgm:spPr/>
      <dgm:t>
        <a:bodyPr/>
        <a:lstStyle/>
        <a:p>
          <a:endParaRPr lang="ru-RU" sz="1100">
            <a:latin typeface="Times New Roman" pitchFamily="18" charset="0"/>
            <a:cs typeface="Times New Roman" pitchFamily="18" charset="0"/>
          </a:endParaRPr>
        </a:p>
      </dgm:t>
    </dgm:pt>
    <dgm:pt modelId="{C6780965-7911-4B30-8FEB-9FAB62762BE4}" type="sibTrans" cxnId="{FF03825F-15E7-4E67-80DE-1A1DF8C1686B}">
      <dgm:prSet/>
      <dgm:spPr/>
      <dgm:t>
        <a:bodyPr/>
        <a:lstStyle/>
        <a:p>
          <a:endParaRPr lang="ru-RU"/>
        </a:p>
      </dgm:t>
    </dgm:pt>
    <dgm:pt modelId="{6BD557EB-EEF0-4B44-9FF0-204CF55D46B2}">
      <dgm:prSet phldrT="[Текст]" custT="1"/>
      <dgm:spPr/>
      <dgm:t>
        <a:bodyPr/>
        <a:lstStyle/>
        <a:p>
          <a:r>
            <a:rPr lang="ru-RU" sz="1400" b="1" dirty="0" err="1" smtClean="0">
              <a:latin typeface="Times New Roman" pitchFamily="18" charset="0"/>
              <a:cs typeface="Times New Roman" pitchFamily="18" charset="0"/>
            </a:rPr>
            <a:t>Консультативна</a:t>
          </a:r>
          <a:r>
            <a:rPr lang="ru-RU" sz="1400" b="1" dirty="0" smtClean="0">
              <a:latin typeface="Times New Roman" pitchFamily="18" charset="0"/>
              <a:cs typeface="Times New Roman" pitchFamily="18" charset="0"/>
            </a:rPr>
            <a:t> </a:t>
          </a:r>
          <a:endParaRPr lang="ru-RU" sz="1400" b="1" dirty="0">
            <a:latin typeface="Times New Roman" pitchFamily="18" charset="0"/>
            <a:cs typeface="Times New Roman" pitchFamily="18" charset="0"/>
          </a:endParaRPr>
        </a:p>
      </dgm:t>
    </dgm:pt>
    <dgm:pt modelId="{8A5F21F8-BA1F-43ED-B2DE-8BF28B1F9B2B}" type="sibTrans" cxnId="{B833CF2D-46FE-44D5-9A25-750F9562D6F4}">
      <dgm:prSet/>
      <dgm:spPr/>
      <dgm:t>
        <a:bodyPr/>
        <a:lstStyle/>
        <a:p>
          <a:endParaRPr lang="ru-RU"/>
        </a:p>
      </dgm:t>
    </dgm:pt>
    <dgm:pt modelId="{08FD95F5-CC8B-4636-B1B1-6ADD0FF021DA}" type="parTrans" cxnId="{B833CF2D-46FE-44D5-9A25-750F9562D6F4}">
      <dgm:prSet/>
      <dgm:spPr/>
      <dgm:t>
        <a:bodyPr/>
        <a:lstStyle/>
        <a:p>
          <a:endParaRPr lang="ru-RU" sz="1100">
            <a:latin typeface="Times New Roman" pitchFamily="18" charset="0"/>
            <a:cs typeface="Times New Roman" pitchFamily="18" charset="0"/>
          </a:endParaRPr>
        </a:p>
      </dgm:t>
    </dgm:pt>
    <dgm:pt modelId="{5432FC1F-8A34-4F47-99C9-44546B2A1E72}">
      <dgm:prSet custT="1"/>
      <dgm:spPr/>
      <dgm:t>
        <a:bodyPr/>
        <a:lstStyle/>
        <a:p>
          <a:r>
            <a:rPr lang="uk-UA" sz="1400" b="1" dirty="0" smtClean="0">
              <a:latin typeface="Times New Roman" pitchFamily="18" charset="0"/>
              <a:cs typeface="Times New Roman" pitchFamily="18" charset="0"/>
            </a:rPr>
            <a:t>Психологічна просвіта</a:t>
          </a:r>
          <a:endParaRPr lang="ru-RU" sz="1400" b="1" dirty="0">
            <a:latin typeface="Times New Roman" pitchFamily="18" charset="0"/>
            <a:cs typeface="Times New Roman" pitchFamily="18" charset="0"/>
          </a:endParaRPr>
        </a:p>
      </dgm:t>
    </dgm:pt>
    <dgm:pt modelId="{A9449E3B-7940-463E-BE77-7B9ED18A3375}" type="parTrans" cxnId="{38E7F9B8-C468-425F-9E4C-4387B040884F}">
      <dgm:prSet/>
      <dgm:spPr/>
      <dgm:t>
        <a:bodyPr/>
        <a:lstStyle/>
        <a:p>
          <a:endParaRPr lang="ru-RU"/>
        </a:p>
      </dgm:t>
    </dgm:pt>
    <dgm:pt modelId="{1646E0CD-8DC2-461E-B53A-E954306DD32D}" type="sibTrans" cxnId="{38E7F9B8-C468-425F-9E4C-4387B040884F}">
      <dgm:prSet/>
      <dgm:spPr/>
      <dgm:t>
        <a:bodyPr/>
        <a:lstStyle/>
        <a:p>
          <a:endParaRPr lang="ru-RU"/>
        </a:p>
      </dgm:t>
    </dgm:pt>
    <dgm:pt modelId="{B226877E-D173-4A89-819D-9A9B6F851C1A}" type="pres">
      <dgm:prSet presAssocID="{5C9690D5-7431-4CC3-B7AF-094CEB98F585}" presName="hierChild1" presStyleCnt="0">
        <dgm:presLayoutVars>
          <dgm:chPref val="1"/>
          <dgm:dir/>
          <dgm:animOne val="branch"/>
          <dgm:animLvl val="lvl"/>
          <dgm:resizeHandles/>
        </dgm:presLayoutVars>
      </dgm:prSet>
      <dgm:spPr/>
      <dgm:t>
        <a:bodyPr/>
        <a:lstStyle/>
        <a:p>
          <a:endParaRPr lang="ru-RU"/>
        </a:p>
      </dgm:t>
    </dgm:pt>
    <dgm:pt modelId="{065D3AE0-A1F2-43BF-B76D-DC1EC0363D40}" type="pres">
      <dgm:prSet presAssocID="{D93878BB-46EC-4A89-ACAF-1D6C6E29A630}" presName="hierRoot1" presStyleCnt="0"/>
      <dgm:spPr/>
      <dgm:t>
        <a:bodyPr/>
        <a:lstStyle/>
        <a:p>
          <a:endParaRPr lang="ru-RU"/>
        </a:p>
      </dgm:t>
    </dgm:pt>
    <dgm:pt modelId="{855EDE94-FE41-401D-B7A4-E4D648E372B9}" type="pres">
      <dgm:prSet presAssocID="{D93878BB-46EC-4A89-ACAF-1D6C6E29A630}" presName="composite" presStyleCnt="0"/>
      <dgm:spPr/>
      <dgm:t>
        <a:bodyPr/>
        <a:lstStyle/>
        <a:p>
          <a:endParaRPr lang="ru-RU"/>
        </a:p>
      </dgm:t>
    </dgm:pt>
    <dgm:pt modelId="{3970A4F8-4FAD-4361-BF0F-D936FFEF2745}" type="pres">
      <dgm:prSet presAssocID="{D93878BB-46EC-4A89-ACAF-1D6C6E29A630}" presName="background" presStyleLbl="node0" presStyleIdx="0" presStyleCnt="1"/>
      <dgm:spPr>
        <a:solidFill>
          <a:srgbClr val="92D050"/>
        </a:solidFill>
      </dgm:spPr>
      <dgm:t>
        <a:bodyPr/>
        <a:lstStyle/>
        <a:p>
          <a:endParaRPr lang="ru-RU"/>
        </a:p>
      </dgm:t>
    </dgm:pt>
    <dgm:pt modelId="{400DD0F2-74F3-4BBF-8D70-F92262383BA3}" type="pres">
      <dgm:prSet presAssocID="{D93878BB-46EC-4A89-ACAF-1D6C6E29A630}" presName="text" presStyleLbl="fgAcc0" presStyleIdx="0" presStyleCnt="1" custLinFactNeighborX="-11222" custLinFactNeighborY="-14995">
        <dgm:presLayoutVars>
          <dgm:chPref val="3"/>
        </dgm:presLayoutVars>
      </dgm:prSet>
      <dgm:spPr/>
      <dgm:t>
        <a:bodyPr/>
        <a:lstStyle/>
        <a:p>
          <a:endParaRPr lang="ru-RU"/>
        </a:p>
      </dgm:t>
    </dgm:pt>
    <dgm:pt modelId="{67DC8338-E944-4F35-B880-075C8455F2B0}" type="pres">
      <dgm:prSet presAssocID="{D93878BB-46EC-4A89-ACAF-1D6C6E29A630}" presName="hierChild2" presStyleCnt="0"/>
      <dgm:spPr/>
      <dgm:t>
        <a:bodyPr/>
        <a:lstStyle/>
        <a:p>
          <a:endParaRPr lang="ru-RU"/>
        </a:p>
      </dgm:t>
    </dgm:pt>
    <dgm:pt modelId="{E030E48F-34C5-4541-83E4-3ABBDA767429}" type="pres">
      <dgm:prSet presAssocID="{08FD95F5-CC8B-4636-B1B1-6ADD0FF021DA}" presName="Name10" presStyleLbl="parChTrans1D2" presStyleIdx="0" presStyleCnt="4"/>
      <dgm:spPr/>
      <dgm:t>
        <a:bodyPr/>
        <a:lstStyle/>
        <a:p>
          <a:endParaRPr lang="ru-RU"/>
        </a:p>
      </dgm:t>
    </dgm:pt>
    <dgm:pt modelId="{BF9F2B0B-A793-4D32-9242-948719F857DE}" type="pres">
      <dgm:prSet presAssocID="{6BD557EB-EEF0-4B44-9FF0-204CF55D46B2}" presName="hierRoot2" presStyleCnt="0"/>
      <dgm:spPr/>
      <dgm:t>
        <a:bodyPr/>
        <a:lstStyle/>
        <a:p>
          <a:endParaRPr lang="ru-RU"/>
        </a:p>
      </dgm:t>
    </dgm:pt>
    <dgm:pt modelId="{7A803975-A6F3-4034-A739-63F84679DA11}" type="pres">
      <dgm:prSet presAssocID="{6BD557EB-EEF0-4B44-9FF0-204CF55D46B2}" presName="composite2" presStyleCnt="0"/>
      <dgm:spPr/>
      <dgm:t>
        <a:bodyPr/>
        <a:lstStyle/>
        <a:p>
          <a:endParaRPr lang="ru-RU"/>
        </a:p>
      </dgm:t>
    </dgm:pt>
    <dgm:pt modelId="{0DE80D7A-47E4-4F89-9E8E-4FB6AD9E5E8C}" type="pres">
      <dgm:prSet presAssocID="{6BD557EB-EEF0-4B44-9FF0-204CF55D46B2}" presName="background2" presStyleLbl="node2" presStyleIdx="0" presStyleCnt="4"/>
      <dgm:spPr>
        <a:solidFill>
          <a:srgbClr val="92D050"/>
        </a:solidFill>
      </dgm:spPr>
      <dgm:t>
        <a:bodyPr/>
        <a:lstStyle/>
        <a:p>
          <a:endParaRPr lang="ru-RU"/>
        </a:p>
      </dgm:t>
    </dgm:pt>
    <dgm:pt modelId="{3F35F2C7-A581-4248-81A2-37A2C1D14357}" type="pres">
      <dgm:prSet presAssocID="{6BD557EB-EEF0-4B44-9FF0-204CF55D46B2}" presName="text2" presStyleLbl="fgAcc2" presStyleIdx="0" presStyleCnt="4">
        <dgm:presLayoutVars>
          <dgm:chPref val="3"/>
        </dgm:presLayoutVars>
      </dgm:prSet>
      <dgm:spPr/>
      <dgm:t>
        <a:bodyPr/>
        <a:lstStyle/>
        <a:p>
          <a:endParaRPr lang="ru-RU"/>
        </a:p>
      </dgm:t>
    </dgm:pt>
    <dgm:pt modelId="{CC89E92F-759C-4364-B35E-ACAB8D490D4C}" type="pres">
      <dgm:prSet presAssocID="{6BD557EB-EEF0-4B44-9FF0-204CF55D46B2}" presName="hierChild3" presStyleCnt="0"/>
      <dgm:spPr/>
      <dgm:t>
        <a:bodyPr/>
        <a:lstStyle/>
        <a:p>
          <a:endParaRPr lang="ru-RU"/>
        </a:p>
      </dgm:t>
    </dgm:pt>
    <dgm:pt modelId="{0FE2CF79-ED11-42ED-9548-AB1FFFA72747}" type="pres">
      <dgm:prSet presAssocID="{AAD708D3-091A-40D6-A127-60EBC867C801}" presName="Name10" presStyleLbl="parChTrans1D2" presStyleIdx="1" presStyleCnt="4"/>
      <dgm:spPr/>
      <dgm:t>
        <a:bodyPr/>
        <a:lstStyle/>
        <a:p>
          <a:endParaRPr lang="ru-RU"/>
        </a:p>
      </dgm:t>
    </dgm:pt>
    <dgm:pt modelId="{E91F705B-F549-40D6-991C-C38CBC71F216}" type="pres">
      <dgm:prSet presAssocID="{A640A23A-949F-4AAE-9846-157BA95815A4}" presName="hierRoot2" presStyleCnt="0"/>
      <dgm:spPr/>
      <dgm:t>
        <a:bodyPr/>
        <a:lstStyle/>
        <a:p>
          <a:endParaRPr lang="ru-RU"/>
        </a:p>
      </dgm:t>
    </dgm:pt>
    <dgm:pt modelId="{D49327E0-F227-4D55-AE13-35F9FAD5C7BC}" type="pres">
      <dgm:prSet presAssocID="{A640A23A-949F-4AAE-9846-157BA95815A4}" presName="composite2" presStyleCnt="0"/>
      <dgm:spPr/>
      <dgm:t>
        <a:bodyPr/>
        <a:lstStyle/>
        <a:p>
          <a:endParaRPr lang="ru-RU"/>
        </a:p>
      </dgm:t>
    </dgm:pt>
    <dgm:pt modelId="{6D4B5C77-27C7-4C7D-8DD6-A50A5C90D98D}" type="pres">
      <dgm:prSet presAssocID="{A640A23A-949F-4AAE-9846-157BA95815A4}" presName="background2" presStyleLbl="node2" presStyleIdx="1" presStyleCnt="4"/>
      <dgm:spPr>
        <a:solidFill>
          <a:srgbClr val="92D050"/>
        </a:solidFill>
      </dgm:spPr>
      <dgm:t>
        <a:bodyPr/>
        <a:lstStyle/>
        <a:p>
          <a:endParaRPr lang="ru-RU"/>
        </a:p>
      </dgm:t>
    </dgm:pt>
    <dgm:pt modelId="{13FC5123-3108-45F5-A9AA-048FB4950840}" type="pres">
      <dgm:prSet presAssocID="{A640A23A-949F-4AAE-9846-157BA95815A4}" presName="text2" presStyleLbl="fgAcc2" presStyleIdx="1" presStyleCnt="4" custScaleY="144112">
        <dgm:presLayoutVars>
          <dgm:chPref val="3"/>
        </dgm:presLayoutVars>
      </dgm:prSet>
      <dgm:spPr/>
      <dgm:t>
        <a:bodyPr/>
        <a:lstStyle/>
        <a:p>
          <a:endParaRPr lang="ru-RU"/>
        </a:p>
      </dgm:t>
    </dgm:pt>
    <dgm:pt modelId="{F949D666-B377-434A-8A24-67C3A991E552}" type="pres">
      <dgm:prSet presAssocID="{A640A23A-949F-4AAE-9846-157BA95815A4}" presName="hierChild3" presStyleCnt="0"/>
      <dgm:spPr/>
      <dgm:t>
        <a:bodyPr/>
        <a:lstStyle/>
        <a:p>
          <a:endParaRPr lang="ru-RU"/>
        </a:p>
      </dgm:t>
    </dgm:pt>
    <dgm:pt modelId="{8104645C-DC04-4283-994A-EF2D2DEACF5F}" type="pres">
      <dgm:prSet presAssocID="{967374F8-212C-4010-9FAE-A65786640CD0}" presName="Name10" presStyleLbl="parChTrans1D2" presStyleIdx="2" presStyleCnt="4"/>
      <dgm:spPr/>
      <dgm:t>
        <a:bodyPr/>
        <a:lstStyle/>
        <a:p>
          <a:endParaRPr lang="ru-RU"/>
        </a:p>
      </dgm:t>
    </dgm:pt>
    <dgm:pt modelId="{EBD8681F-BFF3-4A88-A0AD-43297C3982AD}" type="pres">
      <dgm:prSet presAssocID="{67C81F76-BF20-45DB-A089-9FE4A62B44D9}" presName="hierRoot2" presStyleCnt="0"/>
      <dgm:spPr/>
      <dgm:t>
        <a:bodyPr/>
        <a:lstStyle/>
        <a:p>
          <a:endParaRPr lang="ru-RU"/>
        </a:p>
      </dgm:t>
    </dgm:pt>
    <dgm:pt modelId="{D5B3BEDC-A505-4525-8E76-5886CAA38F1B}" type="pres">
      <dgm:prSet presAssocID="{67C81F76-BF20-45DB-A089-9FE4A62B44D9}" presName="composite2" presStyleCnt="0"/>
      <dgm:spPr/>
      <dgm:t>
        <a:bodyPr/>
        <a:lstStyle/>
        <a:p>
          <a:endParaRPr lang="ru-RU"/>
        </a:p>
      </dgm:t>
    </dgm:pt>
    <dgm:pt modelId="{4B81ABF3-5DBE-4790-9FB8-B15FC94527F0}" type="pres">
      <dgm:prSet presAssocID="{67C81F76-BF20-45DB-A089-9FE4A62B44D9}" presName="background2" presStyleLbl="node2" presStyleIdx="2" presStyleCnt="4"/>
      <dgm:spPr>
        <a:solidFill>
          <a:srgbClr val="92D050"/>
        </a:solidFill>
      </dgm:spPr>
      <dgm:t>
        <a:bodyPr/>
        <a:lstStyle/>
        <a:p>
          <a:endParaRPr lang="ru-RU"/>
        </a:p>
      </dgm:t>
    </dgm:pt>
    <dgm:pt modelId="{19A2BA09-4CEB-4090-BA59-CCAA7B1D71BB}" type="pres">
      <dgm:prSet presAssocID="{67C81F76-BF20-45DB-A089-9FE4A62B44D9}" presName="text2" presStyleLbl="fgAcc2" presStyleIdx="2" presStyleCnt="4" custScaleY="126049" custLinFactNeighborX="-717" custLinFactNeighborY="2951">
        <dgm:presLayoutVars>
          <dgm:chPref val="3"/>
        </dgm:presLayoutVars>
      </dgm:prSet>
      <dgm:spPr/>
      <dgm:t>
        <a:bodyPr/>
        <a:lstStyle/>
        <a:p>
          <a:endParaRPr lang="ru-RU"/>
        </a:p>
      </dgm:t>
    </dgm:pt>
    <dgm:pt modelId="{BEC087C8-9474-492D-8FF8-346132CA3532}" type="pres">
      <dgm:prSet presAssocID="{67C81F76-BF20-45DB-A089-9FE4A62B44D9}" presName="hierChild3" presStyleCnt="0"/>
      <dgm:spPr/>
      <dgm:t>
        <a:bodyPr/>
        <a:lstStyle/>
        <a:p>
          <a:endParaRPr lang="ru-RU"/>
        </a:p>
      </dgm:t>
    </dgm:pt>
    <dgm:pt modelId="{EA64E367-B571-4380-BB1A-0B849EFB0ECE}" type="pres">
      <dgm:prSet presAssocID="{A9449E3B-7940-463E-BE77-7B9ED18A3375}" presName="Name10" presStyleLbl="parChTrans1D2" presStyleIdx="3" presStyleCnt="4"/>
      <dgm:spPr/>
      <dgm:t>
        <a:bodyPr/>
        <a:lstStyle/>
        <a:p>
          <a:endParaRPr lang="ru-RU"/>
        </a:p>
      </dgm:t>
    </dgm:pt>
    <dgm:pt modelId="{613A10EA-79DE-4B23-80ED-0BF60134400A}" type="pres">
      <dgm:prSet presAssocID="{5432FC1F-8A34-4F47-99C9-44546B2A1E72}" presName="hierRoot2" presStyleCnt="0"/>
      <dgm:spPr/>
    </dgm:pt>
    <dgm:pt modelId="{1292711F-0627-4A38-BC39-DCDAE900CCCA}" type="pres">
      <dgm:prSet presAssocID="{5432FC1F-8A34-4F47-99C9-44546B2A1E72}" presName="composite2" presStyleCnt="0"/>
      <dgm:spPr/>
    </dgm:pt>
    <dgm:pt modelId="{BF94B6E8-45D4-4471-96CE-07834FD9E128}" type="pres">
      <dgm:prSet presAssocID="{5432FC1F-8A34-4F47-99C9-44546B2A1E72}" presName="background2" presStyleLbl="node2" presStyleIdx="3" presStyleCnt="4"/>
      <dgm:spPr>
        <a:solidFill>
          <a:srgbClr val="92D050"/>
        </a:solidFill>
      </dgm:spPr>
      <dgm:t>
        <a:bodyPr/>
        <a:lstStyle/>
        <a:p>
          <a:endParaRPr lang="ru-RU"/>
        </a:p>
      </dgm:t>
    </dgm:pt>
    <dgm:pt modelId="{A56EA8E2-2CD8-4A3B-9B1F-6FCBDC10EDA7}" type="pres">
      <dgm:prSet presAssocID="{5432FC1F-8A34-4F47-99C9-44546B2A1E72}" presName="text2" presStyleLbl="fgAcc2" presStyleIdx="3" presStyleCnt="4">
        <dgm:presLayoutVars>
          <dgm:chPref val="3"/>
        </dgm:presLayoutVars>
      </dgm:prSet>
      <dgm:spPr/>
      <dgm:t>
        <a:bodyPr/>
        <a:lstStyle/>
        <a:p>
          <a:endParaRPr lang="ru-RU"/>
        </a:p>
      </dgm:t>
    </dgm:pt>
    <dgm:pt modelId="{8BD229DF-480D-4620-9918-26908B1127F5}" type="pres">
      <dgm:prSet presAssocID="{5432FC1F-8A34-4F47-99C9-44546B2A1E72}" presName="hierChild3" presStyleCnt="0"/>
      <dgm:spPr/>
    </dgm:pt>
  </dgm:ptLst>
  <dgm:cxnLst>
    <dgm:cxn modelId="{F7572CEB-489F-4F47-B675-AF38C414F8C7}" type="presOf" srcId="{6BD557EB-EEF0-4B44-9FF0-204CF55D46B2}" destId="{3F35F2C7-A581-4248-81A2-37A2C1D14357}" srcOrd="0" destOrd="0" presId="urn:microsoft.com/office/officeart/2005/8/layout/hierarchy1"/>
    <dgm:cxn modelId="{A915D648-506B-457F-BB5E-B29CE306E721}" type="presOf" srcId="{08FD95F5-CC8B-4636-B1B1-6ADD0FF021DA}" destId="{E030E48F-34C5-4541-83E4-3ABBDA767429}" srcOrd="0" destOrd="0" presId="urn:microsoft.com/office/officeart/2005/8/layout/hierarchy1"/>
    <dgm:cxn modelId="{06EB1E61-D24E-4110-BDD6-0EBDF88C3F86}" type="presOf" srcId="{A9449E3B-7940-463E-BE77-7B9ED18A3375}" destId="{EA64E367-B571-4380-BB1A-0B849EFB0ECE}" srcOrd="0" destOrd="0" presId="urn:microsoft.com/office/officeart/2005/8/layout/hierarchy1"/>
    <dgm:cxn modelId="{5325EEBC-C8AD-4448-B62E-C949E7C21DD1}" type="presOf" srcId="{D93878BB-46EC-4A89-ACAF-1D6C6E29A630}" destId="{400DD0F2-74F3-4BBF-8D70-F92262383BA3}" srcOrd="0" destOrd="0" presId="urn:microsoft.com/office/officeart/2005/8/layout/hierarchy1"/>
    <dgm:cxn modelId="{C3E948DC-4FC1-43B7-81D9-D01D42504115}" type="presOf" srcId="{AAD708D3-091A-40D6-A127-60EBC867C801}" destId="{0FE2CF79-ED11-42ED-9548-AB1FFFA72747}" srcOrd="0" destOrd="0" presId="urn:microsoft.com/office/officeart/2005/8/layout/hierarchy1"/>
    <dgm:cxn modelId="{93533ADE-51A4-4678-95EA-2B56EDF461EC}" type="presOf" srcId="{A640A23A-949F-4AAE-9846-157BA95815A4}" destId="{13FC5123-3108-45F5-A9AA-048FB4950840}" srcOrd="0" destOrd="0" presId="urn:microsoft.com/office/officeart/2005/8/layout/hierarchy1"/>
    <dgm:cxn modelId="{68929F4F-5C7E-4640-90E7-35F236F3900E}" type="presOf" srcId="{5432FC1F-8A34-4F47-99C9-44546B2A1E72}" destId="{A56EA8E2-2CD8-4A3B-9B1F-6FCBDC10EDA7}" srcOrd="0" destOrd="0" presId="urn:microsoft.com/office/officeart/2005/8/layout/hierarchy1"/>
    <dgm:cxn modelId="{58A39959-CC3F-4D62-AB72-2D473BA4BE97}" srcId="{D93878BB-46EC-4A89-ACAF-1D6C6E29A630}" destId="{A640A23A-949F-4AAE-9846-157BA95815A4}" srcOrd="1" destOrd="0" parTransId="{AAD708D3-091A-40D6-A127-60EBC867C801}" sibTransId="{08FF94DB-0CF5-49E5-9CCC-77D4FC26CC9A}"/>
    <dgm:cxn modelId="{38E7F9B8-C468-425F-9E4C-4387B040884F}" srcId="{D93878BB-46EC-4A89-ACAF-1D6C6E29A630}" destId="{5432FC1F-8A34-4F47-99C9-44546B2A1E72}" srcOrd="3" destOrd="0" parTransId="{A9449E3B-7940-463E-BE77-7B9ED18A3375}" sibTransId="{1646E0CD-8DC2-461E-B53A-E954306DD32D}"/>
    <dgm:cxn modelId="{56B3CE09-46F3-404E-87EA-AA00CC7FC34A}" type="presOf" srcId="{5C9690D5-7431-4CC3-B7AF-094CEB98F585}" destId="{B226877E-D173-4A89-819D-9A9B6F851C1A}" srcOrd="0" destOrd="0" presId="urn:microsoft.com/office/officeart/2005/8/layout/hierarchy1"/>
    <dgm:cxn modelId="{220D8AF6-339C-470F-9B86-AA4917D0D6ED}" srcId="{5C9690D5-7431-4CC3-B7AF-094CEB98F585}" destId="{D93878BB-46EC-4A89-ACAF-1D6C6E29A630}" srcOrd="0" destOrd="0" parTransId="{00C4796A-4D55-404B-8EAA-49754D6AE945}" sibTransId="{7E1B5295-DF85-4669-B54D-854A0077377C}"/>
    <dgm:cxn modelId="{CB9587FA-77A9-4C4F-B033-6359520FC083}" type="presOf" srcId="{967374F8-212C-4010-9FAE-A65786640CD0}" destId="{8104645C-DC04-4283-994A-EF2D2DEACF5F}" srcOrd="0" destOrd="0" presId="urn:microsoft.com/office/officeart/2005/8/layout/hierarchy1"/>
    <dgm:cxn modelId="{B833CF2D-46FE-44D5-9A25-750F9562D6F4}" srcId="{D93878BB-46EC-4A89-ACAF-1D6C6E29A630}" destId="{6BD557EB-EEF0-4B44-9FF0-204CF55D46B2}" srcOrd="0" destOrd="0" parTransId="{08FD95F5-CC8B-4636-B1B1-6ADD0FF021DA}" sibTransId="{8A5F21F8-BA1F-43ED-B2DE-8BF28B1F9B2B}"/>
    <dgm:cxn modelId="{FF03825F-15E7-4E67-80DE-1A1DF8C1686B}" srcId="{D93878BB-46EC-4A89-ACAF-1D6C6E29A630}" destId="{67C81F76-BF20-45DB-A089-9FE4A62B44D9}" srcOrd="2" destOrd="0" parTransId="{967374F8-212C-4010-9FAE-A65786640CD0}" sibTransId="{C6780965-7911-4B30-8FEB-9FAB62762BE4}"/>
    <dgm:cxn modelId="{59184BB3-9B1C-48C8-93B0-2FB00357568E}" type="presOf" srcId="{67C81F76-BF20-45DB-A089-9FE4A62B44D9}" destId="{19A2BA09-4CEB-4090-BA59-CCAA7B1D71BB}" srcOrd="0" destOrd="0" presId="urn:microsoft.com/office/officeart/2005/8/layout/hierarchy1"/>
    <dgm:cxn modelId="{5448D01D-93E8-48D4-A72B-ADF65E6C0232}" type="presParOf" srcId="{B226877E-D173-4A89-819D-9A9B6F851C1A}" destId="{065D3AE0-A1F2-43BF-B76D-DC1EC0363D40}" srcOrd="0" destOrd="0" presId="urn:microsoft.com/office/officeart/2005/8/layout/hierarchy1"/>
    <dgm:cxn modelId="{219EDB64-BC20-4918-94DF-344614211CD9}" type="presParOf" srcId="{065D3AE0-A1F2-43BF-B76D-DC1EC0363D40}" destId="{855EDE94-FE41-401D-B7A4-E4D648E372B9}" srcOrd="0" destOrd="0" presId="urn:microsoft.com/office/officeart/2005/8/layout/hierarchy1"/>
    <dgm:cxn modelId="{1860FCBE-51A0-487C-A2EF-ABAB629A9C03}" type="presParOf" srcId="{855EDE94-FE41-401D-B7A4-E4D648E372B9}" destId="{3970A4F8-4FAD-4361-BF0F-D936FFEF2745}" srcOrd="0" destOrd="0" presId="urn:microsoft.com/office/officeart/2005/8/layout/hierarchy1"/>
    <dgm:cxn modelId="{0E123FDF-3657-4375-B7EF-1D5F6CA4968E}" type="presParOf" srcId="{855EDE94-FE41-401D-B7A4-E4D648E372B9}" destId="{400DD0F2-74F3-4BBF-8D70-F92262383BA3}" srcOrd="1" destOrd="0" presId="urn:microsoft.com/office/officeart/2005/8/layout/hierarchy1"/>
    <dgm:cxn modelId="{82D914D2-1B41-450C-9868-5081F1D7588E}" type="presParOf" srcId="{065D3AE0-A1F2-43BF-B76D-DC1EC0363D40}" destId="{67DC8338-E944-4F35-B880-075C8455F2B0}" srcOrd="1" destOrd="0" presId="urn:microsoft.com/office/officeart/2005/8/layout/hierarchy1"/>
    <dgm:cxn modelId="{5C49C3E6-A74C-4526-9062-6012C092388B}" type="presParOf" srcId="{67DC8338-E944-4F35-B880-075C8455F2B0}" destId="{E030E48F-34C5-4541-83E4-3ABBDA767429}" srcOrd="0" destOrd="0" presId="urn:microsoft.com/office/officeart/2005/8/layout/hierarchy1"/>
    <dgm:cxn modelId="{AA99E5A1-06BE-4886-99A0-DF96B9DFCF53}" type="presParOf" srcId="{67DC8338-E944-4F35-B880-075C8455F2B0}" destId="{BF9F2B0B-A793-4D32-9242-948719F857DE}" srcOrd="1" destOrd="0" presId="urn:microsoft.com/office/officeart/2005/8/layout/hierarchy1"/>
    <dgm:cxn modelId="{AA13BDAA-2397-4196-A37F-C8A24716DD94}" type="presParOf" srcId="{BF9F2B0B-A793-4D32-9242-948719F857DE}" destId="{7A803975-A6F3-4034-A739-63F84679DA11}" srcOrd="0" destOrd="0" presId="urn:microsoft.com/office/officeart/2005/8/layout/hierarchy1"/>
    <dgm:cxn modelId="{97A47BC6-AF8B-41EE-9EA6-94B021D3C433}" type="presParOf" srcId="{7A803975-A6F3-4034-A739-63F84679DA11}" destId="{0DE80D7A-47E4-4F89-9E8E-4FB6AD9E5E8C}" srcOrd="0" destOrd="0" presId="urn:microsoft.com/office/officeart/2005/8/layout/hierarchy1"/>
    <dgm:cxn modelId="{647EC9E3-AEFE-48FA-A9F5-5DC254B1009D}" type="presParOf" srcId="{7A803975-A6F3-4034-A739-63F84679DA11}" destId="{3F35F2C7-A581-4248-81A2-37A2C1D14357}" srcOrd="1" destOrd="0" presId="urn:microsoft.com/office/officeart/2005/8/layout/hierarchy1"/>
    <dgm:cxn modelId="{4A553167-28B4-491F-B7D1-2B40EF133057}" type="presParOf" srcId="{BF9F2B0B-A793-4D32-9242-948719F857DE}" destId="{CC89E92F-759C-4364-B35E-ACAB8D490D4C}" srcOrd="1" destOrd="0" presId="urn:microsoft.com/office/officeart/2005/8/layout/hierarchy1"/>
    <dgm:cxn modelId="{F9DA007C-277E-4E4D-B6B5-7A1E514E4C60}" type="presParOf" srcId="{67DC8338-E944-4F35-B880-075C8455F2B0}" destId="{0FE2CF79-ED11-42ED-9548-AB1FFFA72747}" srcOrd="2" destOrd="0" presId="urn:microsoft.com/office/officeart/2005/8/layout/hierarchy1"/>
    <dgm:cxn modelId="{3560319B-5C28-4CB2-9FC7-927ABF2B1A28}" type="presParOf" srcId="{67DC8338-E944-4F35-B880-075C8455F2B0}" destId="{E91F705B-F549-40D6-991C-C38CBC71F216}" srcOrd="3" destOrd="0" presId="urn:microsoft.com/office/officeart/2005/8/layout/hierarchy1"/>
    <dgm:cxn modelId="{0EA78674-0AB0-44EA-8EB3-833A165AAFF7}" type="presParOf" srcId="{E91F705B-F549-40D6-991C-C38CBC71F216}" destId="{D49327E0-F227-4D55-AE13-35F9FAD5C7BC}" srcOrd="0" destOrd="0" presId="urn:microsoft.com/office/officeart/2005/8/layout/hierarchy1"/>
    <dgm:cxn modelId="{E64680FC-0729-4FD3-9D8C-6FF15D22424F}" type="presParOf" srcId="{D49327E0-F227-4D55-AE13-35F9FAD5C7BC}" destId="{6D4B5C77-27C7-4C7D-8DD6-A50A5C90D98D}" srcOrd="0" destOrd="0" presId="urn:microsoft.com/office/officeart/2005/8/layout/hierarchy1"/>
    <dgm:cxn modelId="{F9B66307-B034-4658-AB83-FABBB8CB4483}" type="presParOf" srcId="{D49327E0-F227-4D55-AE13-35F9FAD5C7BC}" destId="{13FC5123-3108-45F5-A9AA-048FB4950840}" srcOrd="1" destOrd="0" presId="urn:microsoft.com/office/officeart/2005/8/layout/hierarchy1"/>
    <dgm:cxn modelId="{2F632C4E-C09B-42F9-860F-9C08DB5D3288}" type="presParOf" srcId="{E91F705B-F549-40D6-991C-C38CBC71F216}" destId="{F949D666-B377-434A-8A24-67C3A991E552}" srcOrd="1" destOrd="0" presId="urn:microsoft.com/office/officeart/2005/8/layout/hierarchy1"/>
    <dgm:cxn modelId="{569C5812-CB3F-4FBC-B9E0-0F961DB9E11E}" type="presParOf" srcId="{67DC8338-E944-4F35-B880-075C8455F2B0}" destId="{8104645C-DC04-4283-994A-EF2D2DEACF5F}" srcOrd="4" destOrd="0" presId="urn:microsoft.com/office/officeart/2005/8/layout/hierarchy1"/>
    <dgm:cxn modelId="{44AEBD6D-7CE9-4DAD-8DE2-A536706C33E1}" type="presParOf" srcId="{67DC8338-E944-4F35-B880-075C8455F2B0}" destId="{EBD8681F-BFF3-4A88-A0AD-43297C3982AD}" srcOrd="5" destOrd="0" presId="urn:microsoft.com/office/officeart/2005/8/layout/hierarchy1"/>
    <dgm:cxn modelId="{8557D891-7D1C-4661-A9CA-676688352D90}" type="presParOf" srcId="{EBD8681F-BFF3-4A88-A0AD-43297C3982AD}" destId="{D5B3BEDC-A505-4525-8E76-5886CAA38F1B}" srcOrd="0" destOrd="0" presId="urn:microsoft.com/office/officeart/2005/8/layout/hierarchy1"/>
    <dgm:cxn modelId="{E766A636-288F-4540-BF3E-B68618AE5CE9}" type="presParOf" srcId="{D5B3BEDC-A505-4525-8E76-5886CAA38F1B}" destId="{4B81ABF3-5DBE-4790-9FB8-B15FC94527F0}" srcOrd="0" destOrd="0" presId="urn:microsoft.com/office/officeart/2005/8/layout/hierarchy1"/>
    <dgm:cxn modelId="{B930EEFA-FB52-4275-B32D-977FB52F481B}" type="presParOf" srcId="{D5B3BEDC-A505-4525-8E76-5886CAA38F1B}" destId="{19A2BA09-4CEB-4090-BA59-CCAA7B1D71BB}" srcOrd="1" destOrd="0" presId="urn:microsoft.com/office/officeart/2005/8/layout/hierarchy1"/>
    <dgm:cxn modelId="{30C13410-D248-4BDC-8CE2-4E77F02E7508}" type="presParOf" srcId="{EBD8681F-BFF3-4A88-A0AD-43297C3982AD}" destId="{BEC087C8-9474-492D-8FF8-346132CA3532}" srcOrd="1" destOrd="0" presId="urn:microsoft.com/office/officeart/2005/8/layout/hierarchy1"/>
    <dgm:cxn modelId="{A4CB8FED-0DBA-4773-860F-951B812A4FEB}" type="presParOf" srcId="{67DC8338-E944-4F35-B880-075C8455F2B0}" destId="{EA64E367-B571-4380-BB1A-0B849EFB0ECE}" srcOrd="6" destOrd="0" presId="urn:microsoft.com/office/officeart/2005/8/layout/hierarchy1"/>
    <dgm:cxn modelId="{78430626-7AD8-42ED-9C9F-E033B22696A6}" type="presParOf" srcId="{67DC8338-E944-4F35-B880-075C8455F2B0}" destId="{613A10EA-79DE-4B23-80ED-0BF60134400A}" srcOrd="7" destOrd="0" presId="urn:microsoft.com/office/officeart/2005/8/layout/hierarchy1"/>
    <dgm:cxn modelId="{53D32CBD-83F8-4E98-AE03-FF9AD71337AA}" type="presParOf" srcId="{613A10EA-79DE-4B23-80ED-0BF60134400A}" destId="{1292711F-0627-4A38-BC39-DCDAE900CCCA}" srcOrd="0" destOrd="0" presId="urn:microsoft.com/office/officeart/2005/8/layout/hierarchy1"/>
    <dgm:cxn modelId="{94A95D0B-82BD-4049-8875-374C8E768773}" type="presParOf" srcId="{1292711F-0627-4A38-BC39-DCDAE900CCCA}" destId="{BF94B6E8-45D4-4471-96CE-07834FD9E128}" srcOrd="0" destOrd="0" presId="urn:microsoft.com/office/officeart/2005/8/layout/hierarchy1"/>
    <dgm:cxn modelId="{D53F3E39-B8C1-43FE-8501-DED50C981FAC}" type="presParOf" srcId="{1292711F-0627-4A38-BC39-DCDAE900CCCA}" destId="{A56EA8E2-2CD8-4A3B-9B1F-6FCBDC10EDA7}" srcOrd="1" destOrd="0" presId="urn:microsoft.com/office/officeart/2005/8/layout/hierarchy1"/>
    <dgm:cxn modelId="{BAFE3265-94E8-4EBF-AA48-9818342ED696}" type="presParOf" srcId="{613A10EA-79DE-4B23-80ED-0BF60134400A}" destId="{8BD229DF-480D-4620-9918-26908B1127F5}"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0.71894</cdr:x>
      <cdr:y>0.82984</cdr:y>
    </cdr:from>
    <cdr:to>
      <cdr:x>0.92727</cdr:x>
      <cdr:y>0.90325</cdr:y>
    </cdr:to>
    <cdr:sp macro="" textlink="">
      <cdr:nvSpPr>
        <cdr:cNvPr id="2" name="TextBox 1"/>
        <cdr:cNvSpPr txBox="1"/>
      </cdr:nvSpPr>
      <cdr:spPr>
        <a:xfrm xmlns:a="http://schemas.openxmlformats.org/drawingml/2006/main">
          <a:off x="3862240" y="2102528"/>
          <a:ext cx="1119170" cy="18599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ru-RU" sz="1400">
              <a:latin typeface="Times New Roman" pitchFamily="18" charset="0"/>
              <a:cs typeface="Times New Roman" pitchFamily="18" charset="0"/>
            </a:rPr>
            <a:t>Всього: 114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3A1D57-DE74-4024-A6DA-1CA3800B7116}" type="datetimeFigureOut">
              <a:rPr lang="ru-RU" smtClean="0"/>
              <a:pPr/>
              <a:t>07.11.2022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1D1A7-8779-4538-BD5D-853DD90902C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381D1A7-8779-4538-BD5D-853DD90902C8}"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1603958132_49-p-zelenii-fon-dlya-prezentatsii-powerpoint-55.jpg"/>
          <p:cNvPicPr>
            <a:picLocks noChangeAspect="1"/>
          </p:cNvPicPr>
          <p:nvPr/>
        </p:nvPicPr>
        <p:blipFill>
          <a:blip r:embed="rId2"/>
          <a:srcRect b="5208"/>
          <a:stretch>
            <a:fillRect/>
          </a:stretch>
        </p:blipFill>
        <p:spPr>
          <a:xfrm>
            <a:off x="0" y="0"/>
            <a:ext cx="9144000" cy="6858000"/>
          </a:xfrm>
          <a:prstGeom prst="rect">
            <a:avLst/>
          </a:prstGeom>
        </p:spPr>
      </p:pic>
      <p:pic>
        <p:nvPicPr>
          <p:cNvPr id="6" name="Рисунок 5" descr="294415592_732676208015641_2750063942498877955_n.jpg"/>
          <p:cNvPicPr>
            <a:picLocks noChangeAspect="1"/>
          </p:cNvPicPr>
          <p:nvPr/>
        </p:nvPicPr>
        <p:blipFill>
          <a:blip r:embed="rId3" cstate="print"/>
          <a:stretch>
            <a:fillRect/>
          </a:stretch>
        </p:blipFill>
        <p:spPr>
          <a:xfrm>
            <a:off x="142844" y="3857628"/>
            <a:ext cx="2643206" cy="2228866"/>
          </a:xfrm>
          <a:prstGeom prst="rect">
            <a:avLst/>
          </a:prstGeom>
          <a:ln>
            <a:noFill/>
          </a:ln>
          <a:effectLst>
            <a:outerShdw blurRad="190500" algn="tl" rotWithShape="0">
              <a:srgbClr val="000000">
                <a:alpha val="70000"/>
              </a:srgbClr>
            </a:outerShdw>
          </a:effectLst>
        </p:spPr>
      </p:pic>
      <p:pic>
        <p:nvPicPr>
          <p:cNvPr id="8" name="Рисунок 7" descr="294473099_561032282339869_2773058103592887788_n.jpg"/>
          <p:cNvPicPr>
            <a:picLocks noChangeAspect="1"/>
          </p:cNvPicPr>
          <p:nvPr/>
        </p:nvPicPr>
        <p:blipFill>
          <a:blip r:embed="rId4" cstate="print"/>
          <a:srcRect l="2632"/>
          <a:stretch>
            <a:fillRect/>
          </a:stretch>
        </p:blipFill>
        <p:spPr>
          <a:xfrm>
            <a:off x="6143636" y="3857628"/>
            <a:ext cx="2643206" cy="2286016"/>
          </a:xfrm>
          <a:prstGeom prst="rect">
            <a:avLst/>
          </a:prstGeom>
          <a:ln>
            <a:noFill/>
          </a:ln>
          <a:effectLst>
            <a:outerShdw blurRad="190500" algn="tl" rotWithShape="0">
              <a:srgbClr val="000000">
                <a:alpha val="70000"/>
              </a:srgbClr>
            </a:outerShdw>
          </a:effectLst>
        </p:spPr>
      </p:pic>
      <p:sp>
        <p:nvSpPr>
          <p:cNvPr id="11" name="Прямоугольник 10"/>
          <p:cNvSpPr/>
          <p:nvPr/>
        </p:nvSpPr>
        <p:spPr>
          <a:xfrm>
            <a:off x="2143108" y="928670"/>
            <a:ext cx="5143536" cy="2246769"/>
          </a:xfrm>
          <a:prstGeom prst="rect">
            <a:avLst/>
          </a:prstGeom>
        </p:spPr>
        <p:txBody>
          <a:bodyPr wrap="square">
            <a:spAutoFit/>
          </a:bodyPr>
          <a:lstStyle/>
          <a:p>
            <a:pPr algn="ctr"/>
            <a:r>
              <a:rPr lang="uk-UA" sz="2000" b="1" dirty="0" smtClean="0">
                <a:solidFill>
                  <a:schemeClr val="accent2">
                    <a:lumMod val="50000"/>
                  </a:schemeClr>
                </a:solidFill>
              </a:rPr>
              <a:t>ЗВІТ ДИРЕКТОРА </a:t>
            </a:r>
          </a:p>
          <a:p>
            <a:pPr algn="ctr"/>
            <a:r>
              <a:rPr lang="uk-UA" sz="2000" b="1" dirty="0" smtClean="0">
                <a:solidFill>
                  <a:schemeClr val="accent2">
                    <a:lumMod val="50000"/>
                  </a:schemeClr>
                </a:solidFill>
              </a:rPr>
              <a:t>ЗАКЛАДУ ДОШКІЛЬНОЇ ОСВІТИ №1 “ТЕРЕМОК”</a:t>
            </a:r>
          </a:p>
          <a:p>
            <a:pPr algn="ctr"/>
            <a:r>
              <a:rPr lang="uk-UA" sz="2000" dirty="0" err="1" smtClean="0">
                <a:solidFill>
                  <a:schemeClr val="accent2">
                    <a:lumMod val="50000"/>
                  </a:schemeClr>
                </a:solidFill>
              </a:rPr>
              <a:t>Старокостянтинівської</a:t>
            </a:r>
            <a:r>
              <a:rPr lang="uk-UA" sz="2000" dirty="0" smtClean="0">
                <a:solidFill>
                  <a:schemeClr val="accent2">
                    <a:lumMod val="50000"/>
                  </a:schemeClr>
                </a:solidFill>
              </a:rPr>
              <a:t> міської ради</a:t>
            </a:r>
          </a:p>
          <a:p>
            <a:pPr algn="ctr"/>
            <a:r>
              <a:rPr lang="uk-UA" sz="2000" dirty="0" smtClean="0">
                <a:solidFill>
                  <a:schemeClr val="accent2">
                    <a:lumMod val="50000"/>
                  </a:schemeClr>
                </a:solidFill>
              </a:rPr>
              <a:t>Хмельницької області </a:t>
            </a:r>
          </a:p>
          <a:p>
            <a:pPr algn="ctr"/>
            <a:r>
              <a:rPr lang="uk-UA" sz="2000" b="1" dirty="0" smtClean="0">
                <a:solidFill>
                  <a:schemeClr val="accent2">
                    <a:lumMod val="50000"/>
                  </a:schemeClr>
                </a:solidFill>
              </a:rPr>
              <a:t>Сторожук  Надії  Іванівни</a:t>
            </a:r>
          </a:p>
          <a:p>
            <a:pPr algn="ctr"/>
            <a:r>
              <a:rPr lang="uk-UA" sz="2000" dirty="0" smtClean="0">
                <a:solidFill>
                  <a:schemeClr val="accent2">
                    <a:lumMod val="50000"/>
                  </a:schemeClr>
                </a:solidFill>
              </a:rPr>
              <a:t>за підсумками 2021 – 2022 навчального року</a:t>
            </a:r>
            <a:endParaRPr lang="ru-RU" sz="2000" dirty="0">
              <a:solidFill>
                <a:schemeClr val="accent2">
                  <a:lumMod val="50000"/>
                </a:schemeClr>
              </a:solidFill>
            </a:endParaRPr>
          </a:p>
        </p:txBody>
      </p:sp>
      <p:pic>
        <p:nvPicPr>
          <p:cNvPr id="56321" name="Picture 1" descr="D:\А  МОЇ ДОКУМЕНТИ- 1\А-ФОТО\Фото\271993867_2970837466563450_98304066628771809_n.jpg"/>
          <p:cNvPicPr>
            <a:picLocks noChangeAspect="1" noChangeArrowheads="1"/>
          </p:cNvPicPr>
          <p:nvPr/>
        </p:nvPicPr>
        <p:blipFill>
          <a:blip r:embed="rId5"/>
          <a:srcRect/>
          <a:stretch>
            <a:fillRect/>
          </a:stretch>
        </p:blipFill>
        <p:spPr bwMode="auto">
          <a:xfrm>
            <a:off x="2928926" y="3857628"/>
            <a:ext cx="3071834" cy="229747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1603958135_24-p-zelenii-fon-dlya-prezentatsii-powerpoint-27.jpg"/>
          <p:cNvPicPr>
            <a:picLocks noChangeAspect="1"/>
          </p:cNvPicPr>
          <p:nvPr/>
        </p:nvPicPr>
        <p:blipFill>
          <a:blip r:embed="rId2"/>
          <a:stretch>
            <a:fillRect/>
          </a:stretch>
        </p:blipFill>
        <p:spPr>
          <a:xfrm>
            <a:off x="1" y="0"/>
            <a:ext cx="9143999" cy="6858000"/>
          </a:xfrm>
          <a:prstGeom prst="rect">
            <a:avLst/>
          </a:prstGeom>
        </p:spPr>
      </p:pic>
      <p:sp>
        <p:nvSpPr>
          <p:cNvPr id="5" name="Прямоугольник 4"/>
          <p:cNvSpPr/>
          <p:nvPr/>
        </p:nvSpPr>
        <p:spPr>
          <a:xfrm>
            <a:off x="500034" y="500042"/>
            <a:ext cx="8286808" cy="6247864"/>
          </a:xfrm>
          <a:prstGeom prst="rect">
            <a:avLst/>
          </a:prstGeom>
        </p:spPr>
        <p:txBody>
          <a:bodyPr wrap="square">
            <a:spAutoFit/>
          </a:bodyPr>
          <a:lstStyle/>
          <a:p>
            <a:pPr algn="ctr"/>
            <a:r>
              <a:rPr lang="uk-UA" sz="3200" b="1" u="sng" dirty="0" smtClean="0">
                <a:solidFill>
                  <a:schemeClr val="accent4"/>
                </a:solidFill>
                <a:latin typeface="Times New Roman" pitchFamily="18" charset="0"/>
                <a:cs typeface="Times New Roman" pitchFamily="18" charset="0"/>
              </a:rPr>
              <a:t>Ефективність форм методичної роботи </a:t>
            </a:r>
          </a:p>
          <a:p>
            <a:pPr algn="ctr"/>
            <a:endParaRPr lang="ru-RU" sz="2400" b="1" dirty="0" smtClean="0">
              <a:solidFill>
                <a:schemeClr val="accent4"/>
              </a:solidFill>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	Підвищення якості дошкільної освіти перебуває в прямій залежності від рівня професійної компетентності педагогічних кадрів. Саме тому система методичної роботи в ЗДО спрямована на створення професійно-особистісної зони успіху кожного педагога, підвищення рівня мотивації до саморозвитку і творчості. </a:t>
            </a:r>
          </a:p>
          <a:p>
            <a:pPr algn="just"/>
            <a:r>
              <a:rPr lang="uk-UA" sz="2000" dirty="0" smtClean="0">
                <a:latin typeface="Times New Roman" pitchFamily="18" charset="0"/>
                <a:cs typeface="Times New Roman" pitchFamily="18" charset="0"/>
              </a:rPr>
              <a:t>	Методична робота під керівництвом вихователя-методиста, а саме  консультації, семінари, семінари-практикуми, колективні перегляди, навчальні тренінги, ділові ігри сприяли розвитку творчості, ініціативи та були спрямовані на підвищення якості освітнього процесу. Результатом є те, що вихователі нашого закладу використовують в роботі з дітьми  інноваційні технології, інтерактивні методи, що сприяє кращому запам’ятовуванню змісту нового матеріалу, розвитку уяви, фантазії, образного мислення дошкільнят.</a:t>
            </a:r>
            <a:endParaRPr lang="ru-RU" sz="2000" b="1" dirty="0" smtClean="0">
              <a:latin typeface="Times New Roman" pitchFamily="18" charset="0"/>
              <a:cs typeface="Times New Roman" pitchFamily="18" charset="0"/>
            </a:endParaRPr>
          </a:p>
          <a:p>
            <a:pPr algn="just"/>
            <a:endParaRPr lang="uk-UA"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lvl="0" indent="449263" algn="just" fontAlgn="base">
              <a:lnSpc>
                <a:spcPct val="150000"/>
              </a:lnSpc>
              <a:spcBef>
                <a:spcPct val="0"/>
              </a:spcBef>
              <a:spcAft>
                <a:spcPct val="0"/>
              </a:spcAft>
            </a:pPr>
            <a:endParaRPr lang="uk-UA" sz="2400" dirty="0" smtClean="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graphicFrame>
        <p:nvGraphicFramePr>
          <p:cNvPr id="7" name="Схема 6"/>
          <p:cNvGraphicFramePr/>
          <p:nvPr/>
        </p:nvGraphicFramePr>
        <p:xfrm>
          <a:off x="142844" y="1000108"/>
          <a:ext cx="8858312"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3" descr="1603958135_24-p-zelenii-fon-dlya-prezentatsii-powerpoint-27.jpg"/>
          <p:cNvPicPr>
            <a:picLocks noChangeAspect="1"/>
          </p:cNvPicPr>
          <p:nvPr/>
        </p:nvPicPr>
        <p:blipFill>
          <a:blip r:embed="rId2"/>
          <a:stretch>
            <a:fillRect/>
          </a:stretch>
        </p:blipFill>
        <p:spPr>
          <a:xfrm>
            <a:off x="1" y="0"/>
            <a:ext cx="9143999" cy="6858000"/>
          </a:xfrm>
          <a:prstGeom prst="rect">
            <a:avLst/>
          </a:prstGeom>
        </p:spPr>
      </p:pic>
      <p:sp>
        <p:nvSpPr>
          <p:cNvPr id="10" name="TextBox 9"/>
          <p:cNvSpPr txBox="1"/>
          <p:nvPr/>
        </p:nvSpPr>
        <p:spPr>
          <a:xfrm>
            <a:off x="571472" y="214290"/>
            <a:ext cx="5286412" cy="830997"/>
          </a:xfrm>
          <a:prstGeom prst="rect">
            <a:avLst/>
          </a:prstGeom>
          <a:noFill/>
        </p:spPr>
        <p:txBody>
          <a:bodyPr wrap="square" rtlCol="0">
            <a:spAutoFit/>
          </a:bodyPr>
          <a:lstStyle/>
          <a:p>
            <a:pPr algn="ctr"/>
            <a:r>
              <a:rPr lang="uk-UA" sz="2400" b="1" dirty="0" smtClean="0">
                <a:solidFill>
                  <a:schemeClr val="accent4"/>
                </a:solidFill>
                <a:latin typeface="Times New Roman" pitchFamily="18" charset="0"/>
                <a:cs typeface="Times New Roman" pitchFamily="18" charset="0"/>
              </a:rPr>
              <a:t>Цікаво та змістовно пройшли педагогічні ради</a:t>
            </a:r>
            <a:endParaRPr lang="ru-RU" sz="2400" b="1" dirty="0">
              <a:solidFill>
                <a:schemeClr val="accent4"/>
              </a:solidFill>
              <a:latin typeface="Times New Roman" pitchFamily="18" charset="0"/>
              <a:cs typeface="Times New Roman" pitchFamily="18" charset="0"/>
            </a:endParaRPr>
          </a:p>
        </p:txBody>
      </p:sp>
      <p:sp>
        <p:nvSpPr>
          <p:cNvPr id="11" name="TextBox 10"/>
          <p:cNvSpPr txBox="1"/>
          <p:nvPr/>
        </p:nvSpPr>
        <p:spPr>
          <a:xfrm>
            <a:off x="214282" y="928671"/>
            <a:ext cx="5214974" cy="5355312"/>
          </a:xfrm>
          <a:prstGeom prst="rect">
            <a:avLst/>
          </a:prstGeom>
          <a:noFill/>
        </p:spPr>
        <p:txBody>
          <a:bodyPr wrap="square" rtlCol="0">
            <a:spAutoFit/>
          </a:bodyPr>
          <a:lstStyle/>
          <a:p>
            <a:pPr>
              <a:buFont typeface="Arial" pitchFamily="34" charset="0"/>
              <a:buChar char="•"/>
            </a:pPr>
            <a:r>
              <a:rPr lang="uk-UA" dirty="0" smtClean="0">
                <a:latin typeface="Times New Roman" pitchFamily="18" charset="0"/>
                <a:cs typeface="Times New Roman" pitchFamily="18" charset="0"/>
              </a:rPr>
              <a:t>    Основні орієнтири нового навчального року у формуванні гармонійно  розвиненої особистості, серпень 2021р. </a:t>
            </a:r>
          </a:p>
          <a:p>
            <a:pPr>
              <a:buFont typeface="Arial" pitchFamily="34" charset="0"/>
              <a:buChar char="•"/>
            </a:pPr>
            <a:endParaRPr lang="uk-UA" dirty="0" smtClean="0">
              <a:latin typeface="Times New Roman" pitchFamily="18" charset="0"/>
              <a:cs typeface="Times New Roman" pitchFamily="18" charset="0"/>
            </a:endParaRPr>
          </a:p>
          <a:p>
            <a:pPr>
              <a:buFont typeface="Arial" pitchFamily="34" charset="0"/>
              <a:buChar char="•"/>
            </a:pPr>
            <a:r>
              <a:rPr lang="uk-UA" dirty="0" smtClean="0">
                <a:latin typeface="Times New Roman" pitchFamily="18" charset="0"/>
                <a:cs typeface="Times New Roman" pitchFamily="18" charset="0"/>
              </a:rPr>
              <a:t>    Формування природничо-екологічної компетентності сучасного дошкільника, листопад 2021р. </a:t>
            </a:r>
          </a:p>
          <a:p>
            <a:pPr>
              <a:buFont typeface="Arial" pitchFamily="34" charset="0"/>
              <a:buChar char="•"/>
            </a:pPr>
            <a:endParaRPr lang="uk-UA" dirty="0" smtClean="0">
              <a:latin typeface="Times New Roman" pitchFamily="18" charset="0"/>
              <a:cs typeface="Times New Roman" pitchFamily="18" charset="0"/>
            </a:endParaRPr>
          </a:p>
          <a:p>
            <a:pPr>
              <a:buFont typeface="Arial" pitchFamily="34" charset="0"/>
              <a:buChar char="•"/>
            </a:pPr>
            <a:r>
              <a:rPr lang="uk-UA" dirty="0" smtClean="0">
                <a:latin typeface="Times New Roman" pitchFamily="18" charset="0"/>
                <a:cs typeface="Times New Roman" pitchFamily="18" charset="0"/>
              </a:rPr>
              <a:t>    Підвищення кваліфікації педагогічних працівників, грудень 2021р.</a:t>
            </a:r>
          </a:p>
          <a:p>
            <a:pPr>
              <a:buFont typeface="Arial" pitchFamily="34" charset="0"/>
              <a:buChar char="•"/>
            </a:pPr>
            <a:endParaRPr lang="uk-UA" dirty="0" smtClean="0">
              <a:latin typeface="Times New Roman" pitchFamily="18" charset="0"/>
              <a:cs typeface="Times New Roman" pitchFamily="18" charset="0"/>
            </a:endParaRPr>
          </a:p>
          <a:p>
            <a:pPr>
              <a:buFont typeface="Arial" pitchFamily="34" charset="0"/>
              <a:buChar char="•"/>
            </a:pPr>
            <a:r>
              <a:rPr lang="uk-UA" dirty="0" smtClean="0">
                <a:latin typeface="Times New Roman" pitchFamily="18" charset="0"/>
                <a:cs typeface="Times New Roman" pitchFamily="18" charset="0"/>
              </a:rPr>
              <a:t>    Самореалізація дітей дошкільного віку через різні види мистецької діяльності, січень 2022р.</a:t>
            </a:r>
          </a:p>
          <a:p>
            <a:pPr>
              <a:buFont typeface="Arial" pitchFamily="34" charset="0"/>
              <a:buChar char="•"/>
            </a:pPr>
            <a:endParaRPr lang="uk-UA" dirty="0" smtClean="0">
              <a:latin typeface="Times New Roman" pitchFamily="18" charset="0"/>
              <a:cs typeface="Times New Roman" pitchFamily="18" charset="0"/>
            </a:endParaRPr>
          </a:p>
          <a:p>
            <a:pPr>
              <a:buFont typeface="Arial" pitchFamily="34" charset="0"/>
              <a:buChar char="•"/>
            </a:pPr>
            <a:r>
              <a:rPr lang="uk-UA" dirty="0" smtClean="0">
                <a:latin typeface="Times New Roman" pitchFamily="18" charset="0"/>
                <a:cs typeface="Times New Roman" pitchFamily="18" charset="0"/>
              </a:rPr>
              <a:t>    Атестація педагогічних працівників, березень 2022р.</a:t>
            </a:r>
          </a:p>
          <a:p>
            <a:pPr>
              <a:buFont typeface="Arial" pitchFamily="34" charset="0"/>
              <a:buChar char="•"/>
            </a:pPr>
            <a:endParaRPr lang="uk-UA" dirty="0" smtClean="0">
              <a:latin typeface="Times New Roman" pitchFamily="18" charset="0"/>
              <a:cs typeface="Times New Roman" pitchFamily="18" charset="0"/>
            </a:endParaRPr>
          </a:p>
          <a:p>
            <a:pPr>
              <a:buFont typeface="Arial" pitchFamily="34" charset="0"/>
              <a:buChar char="•"/>
            </a:pPr>
            <a:r>
              <a:rPr lang="uk-UA" dirty="0" smtClean="0">
                <a:latin typeface="Times New Roman" pitchFamily="18" charset="0"/>
                <a:cs typeface="Times New Roman" pitchFamily="18" charset="0"/>
              </a:rPr>
              <a:t>     Підсумки освітньої роботи за 2021 - 2022 навчальний рік, травень 2022р.</a:t>
            </a:r>
            <a:endParaRPr lang="uk-UA" dirty="0">
              <a:latin typeface="Times New Roman" pitchFamily="18" charset="0"/>
              <a:cs typeface="Times New Roman" pitchFamily="18" charset="0"/>
            </a:endParaRPr>
          </a:p>
        </p:txBody>
      </p:sp>
      <p:pic>
        <p:nvPicPr>
          <p:cNvPr id="20481" name="Picture 1" descr="D:\А  МОЇ ДОКУМЕНТИ- 1\А-ФОТО\image21.jpeg"/>
          <p:cNvPicPr>
            <a:picLocks noGrp="1" noChangeAspect="1" noChangeArrowheads="1"/>
          </p:cNvPicPr>
          <p:nvPr>
            <p:ph idx="1"/>
          </p:nvPr>
        </p:nvPicPr>
        <p:blipFill>
          <a:blip r:embed="rId3" cstate="print"/>
          <a:srcRect/>
          <a:stretch>
            <a:fillRect/>
          </a:stretch>
        </p:blipFill>
        <p:spPr bwMode="auto">
          <a:xfrm>
            <a:off x="5929322" y="714356"/>
            <a:ext cx="2428892" cy="3500443"/>
          </a:xfrm>
          <a:prstGeom prst="rect">
            <a:avLst/>
          </a:prstGeom>
          <a:ln>
            <a:noFill/>
          </a:ln>
          <a:effectLst>
            <a:outerShdw blurRad="292100" dist="139700" dir="2700000" algn="tl" rotWithShape="0">
              <a:srgbClr val="333333">
                <a:alpha val="65000"/>
              </a:srgbClr>
            </a:outerShdw>
          </a:effectLst>
        </p:spPr>
      </p:pic>
      <p:pic>
        <p:nvPicPr>
          <p:cNvPr id="9" name="Рисунок 8" descr="image14.jpeg"/>
          <p:cNvPicPr>
            <a:picLocks noChangeAspect="1"/>
          </p:cNvPicPr>
          <p:nvPr/>
        </p:nvPicPr>
        <p:blipFill>
          <a:blip r:embed="rId4" cstate="print"/>
          <a:stretch>
            <a:fillRect/>
          </a:stretch>
        </p:blipFill>
        <p:spPr>
          <a:xfrm>
            <a:off x="5500694" y="4286256"/>
            <a:ext cx="3071834" cy="24202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3"/>
          <a:stretch>
            <a:fillRect/>
          </a:stretch>
        </p:blipFill>
        <p:spPr>
          <a:xfrm>
            <a:off x="0" y="0"/>
            <a:ext cx="9143999" cy="6858000"/>
          </a:xfrm>
        </p:spPr>
      </p:pic>
      <p:sp>
        <p:nvSpPr>
          <p:cNvPr id="11" name="TextBox 10"/>
          <p:cNvSpPr txBox="1"/>
          <p:nvPr/>
        </p:nvSpPr>
        <p:spPr>
          <a:xfrm>
            <a:off x="1071538" y="1785926"/>
            <a:ext cx="7358114" cy="400110"/>
          </a:xfrm>
          <a:prstGeom prst="rect">
            <a:avLst/>
          </a:prstGeom>
          <a:noFill/>
        </p:spPr>
        <p:txBody>
          <a:bodyPr wrap="square" rtlCol="0">
            <a:spAutoFit/>
          </a:bodyPr>
          <a:lstStyle/>
          <a:p>
            <a:pPr>
              <a:buFont typeface="Arial" pitchFamily="34" charset="0"/>
              <a:buChar char="•"/>
            </a:pPr>
            <a:endParaRPr lang="uk-UA" sz="2000" dirty="0">
              <a:latin typeface="Times New Roman" pitchFamily="18" charset="0"/>
              <a:cs typeface="Times New Roman" pitchFamily="18" charset="0"/>
            </a:endParaRPr>
          </a:p>
        </p:txBody>
      </p:sp>
      <p:sp>
        <p:nvSpPr>
          <p:cNvPr id="39939" name="Rectangle 3"/>
          <p:cNvSpPr>
            <a:spLocks noChangeArrowheads="1"/>
          </p:cNvSpPr>
          <p:nvPr/>
        </p:nvSpPr>
        <p:spPr bwMode="auto">
          <a:xfrm>
            <a:off x="214282" y="1"/>
            <a:ext cx="4143404"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lvl="0" algn="ctr" fontAlgn="base">
              <a:spcBef>
                <a:spcPct val="0"/>
              </a:spcBef>
              <a:spcAft>
                <a:spcPct val="0"/>
              </a:spcAft>
            </a:pPr>
            <a:r>
              <a:rPr kumimoji="0" lang="ru-RU" sz="2400" b="1" i="0"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Різноманітні</a:t>
            </a:r>
            <a:r>
              <a:rPr kumimoji="0" lang="ru-RU" sz="24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форми</a:t>
            </a:r>
            <a:r>
              <a:rPr kumimoji="0" lang="ru-RU" sz="24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методичної</a:t>
            </a:r>
            <a:r>
              <a:rPr kumimoji="0" lang="ru-RU" sz="24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роботи</a:t>
            </a:r>
            <a:r>
              <a:rPr kumimoji="0" lang="ru-RU" sz="24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a:t>
            </a:r>
            <a:endParaRPr lang="uk-UA" sz="2000" b="1" dirty="0" smtClean="0">
              <a:solidFill>
                <a:schemeClr val="accent4">
                  <a:lumMod val="75000"/>
                </a:schemeClr>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ru-RU" b="1" dirty="0" err="1" smtClean="0">
                <a:latin typeface="Times New Roman" pitchFamily="18" charset="0"/>
                <a:cs typeface="Times New Roman" pitchFamily="18" charset="0"/>
              </a:rPr>
              <a:t>Теоретичний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семінар</a:t>
            </a:r>
            <a:r>
              <a:rPr lang="ru-RU" b="1" dirty="0" smtClean="0">
                <a:latin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Вивчаємо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Базовий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компонент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дошкільної</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освіти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ru-RU" b="1" dirty="0" err="1" smtClean="0">
                <a:latin typeface="Times New Roman" pitchFamily="18" charset="0"/>
                <a:cs typeface="Times New Roman" pitchFamily="18" charset="0"/>
              </a:rPr>
              <a:t>Семінар-практикум</a:t>
            </a:r>
            <a:r>
              <a:rPr lang="ru-RU" dirty="0" smtClean="0">
                <a:latin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Формування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природничо-екологічної</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компетентності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особистості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дошкільника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допомогою</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спілкування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природою»</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ru-RU" b="1" dirty="0" err="1" smtClean="0">
                <a:latin typeface="Times New Roman" pitchFamily="18" charset="0"/>
                <a:cs typeface="Times New Roman" pitchFamily="18" charset="0"/>
              </a:rPr>
              <a:t>Психолого-педагогічний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тренінг</a:t>
            </a:r>
            <a:r>
              <a:rPr lang="ru-RU" b="1" dirty="0" smtClean="0">
                <a:latin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Попередження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насильства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жорстокості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сім’ї</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дитячому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колективі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ru-RU" b="1" dirty="0" err="1" smtClean="0">
                <a:latin typeface="Times New Roman" pitchFamily="18" charset="0"/>
                <a:cs typeface="Times New Roman" pitchFamily="18" charset="0"/>
              </a:rPr>
              <a:t>Інтерактивний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семінар</a:t>
            </a:r>
            <a:r>
              <a:rPr lang="ru-RU" b="1" dirty="0" smtClean="0">
                <a:latin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Театралізована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діяльність</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як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засіб</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гармонійного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розвитку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дітей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дошкільного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віку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eaLnBrk="0" fontAlgn="base" hangingPunct="0">
              <a:spcBef>
                <a:spcPct val="0"/>
              </a:spcBef>
              <a:spcAft>
                <a:spcPct val="0"/>
              </a:spcAft>
              <a:buFont typeface="Arial" pitchFamily="34" charset="0"/>
              <a:buChar char="•"/>
            </a:pPr>
            <a:r>
              <a:rPr lang="ru-RU" b="1" dirty="0" err="1" smtClean="0">
                <a:latin typeface="Times New Roman" pitchFamily="18" charset="0"/>
                <a:cs typeface="Times New Roman" pitchFamily="18" charset="0"/>
              </a:rPr>
              <a:t>Семінар-практикум</a:t>
            </a:r>
            <a:r>
              <a:rPr lang="ru-RU" b="1" dirty="0" smtClean="0">
                <a:latin typeface="Times New Roman" pitchFamily="18" charset="0"/>
                <a:cs typeface="Times New Roman" pitchFamily="18" charset="0"/>
              </a:rPr>
              <a:t> </a:t>
            </a:r>
            <a:r>
              <a:rPr lang="ru-RU" dirty="0" smtClean="0">
                <a:latin typeface="Times New Roman" pitchFamily="18" charset="0"/>
                <a:ea typeface="Times New Roman" pitchFamily="18" charset="0"/>
                <a:cs typeface="Times New Roman" pitchFamily="18" charset="0"/>
              </a:rPr>
              <a:t>«</a:t>
            </a:r>
            <a:r>
              <a:rPr lang="ru-RU" dirty="0" err="1" smtClean="0">
                <a:latin typeface="Times New Roman" pitchFamily="18" charset="0"/>
                <a:ea typeface="Times New Roman" pitchFamily="18" charset="0"/>
                <a:cs typeface="Times New Roman" pitchFamily="18" charset="0"/>
              </a:rPr>
              <a:t>Дитина</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з</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особливими</a:t>
            </a:r>
            <a:r>
              <a:rPr lang="ru-RU" dirty="0" smtClean="0">
                <a:latin typeface="Times New Roman" pitchFamily="18" charset="0"/>
                <a:ea typeface="Times New Roman" pitchFamily="18" charset="0"/>
                <a:cs typeface="Times New Roman" pitchFamily="18" charset="0"/>
              </a:rPr>
              <a:t> потребами: </a:t>
            </a:r>
            <a:r>
              <a:rPr lang="ru-RU" dirty="0" err="1" smtClean="0">
                <a:latin typeface="Times New Roman" pitchFamily="18" charset="0"/>
                <a:ea typeface="Times New Roman" pitchFamily="18" charset="0"/>
                <a:cs typeface="Times New Roman" pitchFamily="18" charset="0"/>
              </a:rPr>
              <a:t>зрозуміти</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і</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допомогти</a:t>
            </a:r>
            <a:r>
              <a:rPr lang="ru-RU" dirty="0" smtClean="0">
                <a:latin typeface="Times New Roman" pitchFamily="18" charset="0"/>
                <a:ea typeface="Times New Roman" pitchFamily="18" charset="0"/>
                <a:cs typeface="Times New Roman" pitchFamily="18" charset="0"/>
              </a:rPr>
              <a:t>»</a:t>
            </a:r>
            <a:endParaRPr lang="ru-RU" dirty="0" smtClean="0">
              <a:latin typeface="Times New Roman" pitchFamily="18" charset="0"/>
              <a:cs typeface="Times New Roman" pitchFamily="18" charset="0"/>
            </a:endParaRPr>
          </a:p>
          <a:p>
            <a:pPr lvl="0" eaLnBrk="0" fontAlgn="base" hangingPunct="0">
              <a:spcBef>
                <a:spcPct val="0"/>
              </a:spcBef>
              <a:spcAft>
                <a:spcPct val="0"/>
              </a:spcAft>
            </a:pP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endParaRPr lang="uk-UA" dirty="0" smtClean="0">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Семінар-практикум «Формування природничо-екологічної компетентності особистості дошкільника за допомогою спілкування з природою»..jpg"/>
          <p:cNvPicPr>
            <a:picLocks noChangeAspect="1"/>
          </p:cNvPicPr>
          <p:nvPr/>
        </p:nvPicPr>
        <p:blipFill>
          <a:blip r:embed="rId4"/>
          <a:stretch>
            <a:fillRect/>
          </a:stretch>
        </p:blipFill>
        <p:spPr>
          <a:xfrm>
            <a:off x="4500562" y="1714488"/>
            <a:ext cx="4334440" cy="3643338"/>
          </a:xfrm>
          <a:prstGeom prst="ellipse">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0" y="0"/>
            <a:ext cx="9143999" cy="6858000"/>
          </a:xfrm>
        </p:spPr>
      </p:pic>
      <p:sp>
        <p:nvSpPr>
          <p:cNvPr id="11" name="TextBox 10"/>
          <p:cNvSpPr txBox="1"/>
          <p:nvPr/>
        </p:nvSpPr>
        <p:spPr>
          <a:xfrm>
            <a:off x="1071538" y="1785926"/>
            <a:ext cx="7358114" cy="400110"/>
          </a:xfrm>
          <a:prstGeom prst="rect">
            <a:avLst/>
          </a:prstGeom>
          <a:noFill/>
        </p:spPr>
        <p:txBody>
          <a:bodyPr wrap="square" rtlCol="0">
            <a:spAutoFit/>
          </a:bodyPr>
          <a:lstStyle/>
          <a:p>
            <a:pPr>
              <a:buFont typeface="Arial" pitchFamily="34" charset="0"/>
              <a:buChar char="•"/>
            </a:pPr>
            <a:endParaRPr lang="uk-UA" sz="2000" dirty="0">
              <a:latin typeface="Times New Roman" pitchFamily="18" charset="0"/>
              <a:cs typeface="Times New Roman" pitchFamily="18" charset="0"/>
            </a:endParaRPr>
          </a:p>
        </p:txBody>
      </p:sp>
      <p:sp>
        <p:nvSpPr>
          <p:cNvPr id="39939" name="Rectangle 3"/>
          <p:cNvSpPr>
            <a:spLocks noChangeArrowheads="1"/>
          </p:cNvSpPr>
          <p:nvPr/>
        </p:nvSpPr>
        <p:spPr bwMode="auto">
          <a:xfrm>
            <a:off x="571472" y="0"/>
            <a:ext cx="80010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sz="2400" b="1" dirty="0" smtClean="0">
              <a:solidFill>
                <a:schemeClr val="accent4">
                  <a:lumMod val="75000"/>
                </a:schemeClr>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6" name="Прямоугольник 5"/>
          <p:cNvSpPr/>
          <p:nvPr/>
        </p:nvSpPr>
        <p:spPr>
          <a:xfrm>
            <a:off x="428596" y="500042"/>
            <a:ext cx="3286148" cy="6698517"/>
          </a:xfrm>
          <a:prstGeom prst="rect">
            <a:avLst/>
          </a:prstGeom>
        </p:spPr>
        <p:txBody>
          <a:bodyPr wrap="square">
            <a:spAutoFit/>
          </a:bodyPr>
          <a:lstStyle/>
          <a:p>
            <a:pPr lvl="0" eaLnBrk="0" fontAlgn="base" hangingPunct="0">
              <a:spcBef>
                <a:spcPct val="0"/>
              </a:spcBef>
              <a:spcAft>
                <a:spcPct val="0"/>
              </a:spcAft>
              <a:buFont typeface="Arial" pitchFamily="34" charset="0"/>
              <a:buChar char="•"/>
            </a:pPr>
            <a:r>
              <a:rPr lang="ru-RU" sz="2000" b="1" dirty="0" err="1" smtClean="0">
                <a:latin typeface="Times New Roman" pitchFamily="18" charset="0"/>
                <a:cs typeface="Times New Roman" pitchFamily="18" charset="0"/>
              </a:rPr>
              <a:t>Ділова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гра</a:t>
            </a:r>
            <a:r>
              <a:rPr lang="ru-RU" sz="2000" b="1" dirty="0" smtClean="0">
                <a:latin typeface="Times New Roman" pitchFamily="18" charset="0"/>
                <a:cs typeface="Times New Roman" pitchFamily="18" charset="0"/>
              </a:rPr>
              <a:t> </a:t>
            </a:r>
            <a:r>
              <a:rPr lang="ru-RU" sz="2000" dirty="0" smtClean="0">
                <a:latin typeface="Times New Roman" pitchFamily="18" charset="0"/>
                <a:ea typeface="Times New Roman" pitchFamily="18" charset="0"/>
                <a:cs typeface="Times New Roman" pitchFamily="18" charset="0"/>
              </a:rPr>
              <a:t>«</a:t>
            </a:r>
            <a:r>
              <a:rPr lang="ru-RU" sz="2000" dirty="0" err="1" smtClean="0">
                <a:latin typeface="Times New Roman" pitchFamily="18" charset="0"/>
                <a:ea typeface="Times New Roman" pitchFamily="18" charset="0"/>
                <a:cs typeface="Times New Roman" pitchFamily="18" charset="0"/>
              </a:rPr>
              <a:t>Місток</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розуміння</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між</a:t>
            </a:r>
            <a:r>
              <a:rPr lang="ru-RU" sz="2000" dirty="0" smtClean="0">
                <a:latin typeface="Times New Roman" pitchFamily="18" charset="0"/>
                <a:ea typeface="Times New Roman" pitchFamily="18" charset="0"/>
                <a:cs typeface="Times New Roman" pitchFamily="18" charset="0"/>
              </a:rPr>
              <a:t> батьками та </a:t>
            </a:r>
            <a:r>
              <a:rPr lang="ru-RU" sz="2000" dirty="0" err="1" smtClean="0">
                <a:latin typeface="Times New Roman" pitchFamily="18" charset="0"/>
                <a:ea typeface="Times New Roman" pitchFamily="18" charset="0"/>
                <a:cs typeface="Times New Roman" pitchFamily="18" charset="0"/>
              </a:rPr>
              <a:t>дошкільним</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навчальним</a:t>
            </a:r>
            <a:r>
              <a:rPr lang="ru-RU" sz="2000" dirty="0" smtClean="0">
                <a:latin typeface="Times New Roman" pitchFamily="18" charset="0"/>
                <a:ea typeface="Times New Roman" pitchFamily="18" charset="0"/>
                <a:cs typeface="Times New Roman" pitchFamily="18" charset="0"/>
              </a:rPr>
              <a:t> закладом»</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ru-RU" sz="2000" b="1" dirty="0" err="1" smtClean="0">
                <a:latin typeface="Times New Roman" pitchFamily="18" charset="0"/>
                <a:cs typeface="Times New Roman" pitchFamily="18" charset="0"/>
              </a:rPr>
              <a:t>Педагогічний</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брейн-ринг</a:t>
            </a:r>
            <a:r>
              <a:rPr lang="ru-RU" sz="2000" b="1" dirty="0" smtClean="0">
                <a:latin typeface="Times New Roman" pitchFamily="18" charset="0"/>
                <a:cs typeface="Times New Roman" pitchFamily="18" charset="0"/>
              </a:rPr>
              <a:t> </a:t>
            </a:r>
            <a:r>
              <a:rPr lang="ru-RU" sz="2000" dirty="0" smtClean="0">
                <a:latin typeface="Times New Roman" pitchFamily="18" charset="0"/>
                <a:ea typeface="Times New Roman" pitchFamily="18" charset="0"/>
                <a:cs typeface="Times New Roman" pitchFamily="18" charset="0"/>
              </a:rPr>
              <a:t>«</a:t>
            </a:r>
            <a:r>
              <a:rPr lang="ru-RU" sz="2000" dirty="0" err="1" smtClean="0">
                <a:latin typeface="Times New Roman" pitchFamily="18" charset="0"/>
                <a:ea typeface="Times New Roman" pitchFamily="18" charset="0"/>
                <a:cs typeface="Times New Roman" pitchFamily="18" charset="0"/>
              </a:rPr>
              <a:t>Скарби</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українського</a:t>
            </a:r>
            <a:r>
              <a:rPr lang="ru-RU" sz="2000" dirty="0" smtClean="0">
                <a:latin typeface="Times New Roman" pitchFamily="18" charset="0"/>
                <a:ea typeface="Times New Roman" pitchFamily="18" charset="0"/>
                <a:cs typeface="Times New Roman" pitchFamily="18" charset="0"/>
              </a:rPr>
              <a:t> народу» та </a:t>
            </a:r>
            <a:r>
              <a:rPr lang="ru-RU" sz="2000" dirty="0" err="1" smtClean="0">
                <a:latin typeface="Times New Roman" pitchFamily="18" charset="0"/>
                <a:ea typeface="Times New Roman" pitchFamily="18" charset="0"/>
                <a:cs typeface="Times New Roman" pitchFamily="18" charset="0"/>
              </a:rPr>
              <a:t>інші</a:t>
            </a:r>
            <a:endParaRPr lang="ru-RU" sz="2000" dirty="0" smtClean="0">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uk-UA" sz="2000" dirty="0" smtClean="0">
                <a:latin typeface="Times New Roman" pitchFamily="18" charset="0"/>
                <a:cs typeface="Times New Roman" pitchFamily="18" charset="0"/>
              </a:rPr>
              <a:t>дозволяли максимально використати сильні сторони педагогів та спрямувати роботу на підвищення професійного рівня</a:t>
            </a:r>
            <a:r>
              <a:rPr lang="ru-RU" sz="2000" b="1" dirty="0" smtClean="0">
                <a:latin typeface="Times New Roman" pitchFamily="18" charset="0"/>
                <a:cs typeface="Times New Roman" pitchFamily="18" charset="0"/>
              </a:rPr>
              <a:t>.</a:t>
            </a:r>
          </a:p>
          <a:p>
            <a:pPr eaLnBrk="0" fontAlgn="base" hangingPunct="0">
              <a:spcBef>
                <a:spcPct val="0"/>
              </a:spcBef>
              <a:spcAft>
                <a:spcPct val="0"/>
              </a:spcAft>
            </a:pPr>
            <a:endParaRPr lang="ru-RU" sz="2000" b="1" dirty="0" smtClean="0">
              <a:latin typeface="Times New Roman" pitchFamily="18" charset="0"/>
              <a:cs typeface="Times New Roman" pitchFamily="18" charset="0"/>
            </a:endParaRPr>
          </a:p>
          <a:p>
            <a:pPr eaLnBrk="0" fontAlgn="base" hangingPunct="0">
              <a:spcBef>
                <a:spcPct val="0"/>
              </a:spcBef>
              <a:spcAft>
                <a:spcPct val="0"/>
              </a:spcAft>
            </a:pPr>
            <a:r>
              <a:rPr lang="ru-RU" sz="2000" dirty="0" smtClean="0">
                <a:latin typeface="Times New Roman" pitchFamily="18" charset="0"/>
                <a:cs typeface="Times New Roman" pitchFamily="18" charset="0"/>
              </a:rPr>
              <a:t>В ЗДО </a:t>
            </a:r>
            <a:r>
              <a:rPr lang="ru-RU" sz="2000" dirty="0" err="1" smtClean="0">
                <a:latin typeface="Times New Roman" pitchFamily="18" charset="0"/>
                <a:cs typeface="Times New Roman" pitchFamily="18" charset="0"/>
              </a:rPr>
              <a:t>плідно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працювала</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творча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група</a:t>
            </a:r>
            <a:r>
              <a:rPr lang="ru-RU" sz="2000" b="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питання</a:t>
            </a:r>
            <a:r>
              <a:rPr lang="ru-RU" sz="2000" dirty="0" smtClean="0">
                <a:latin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Сучасний</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підхід</a:t>
            </a:r>
            <a:r>
              <a:rPr lang="ru-RU" sz="2000" dirty="0" smtClean="0">
                <a:latin typeface="Times New Roman" pitchFamily="18" charset="0"/>
                <a:ea typeface="Times New Roman" pitchFamily="18" charset="0"/>
                <a:cs typeface="Times New Roman" pitchFamily="18" charset="0"/>
              </a:rPr>
              <a:t> до </a:t>
            </a:r>
            <a:r>
              <a:rPr lang="ru-RU" sz="2000" dirty="0" err="1" smtClean="0">
                <a:latin typeface="Times New Roman" pitchFamily="18" charset="0"/>
                <a:ea typeface="Times New Roman" pitchFamily="18" charset="0"/>
                <a:cs typeface="Times New Roman" pitchFamily="18" charset="0"/>
              </a:rPr>
              <a:t>планування</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освітньої</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роботи</a:t>
            </a:r>
            <a:r>
              <a:rPr lang="ru-RU" sz="2000" dirty="0" smtClean="0">
                <a:latin typeface="Times New Roman" pitchFamily="18" charset="0"/>
                <a:ea typeface="Times New Roman" pitchFamily="18" charset="0"/>
                <a:cs typeface="Times New Roman" pitchFamily="18" charset="0"/>
              </a:rPr>
              <a:t> в ДНЗ за </a:t>
            </a:r>
            <a:r>
              <a:rPr lang="ru-RU" sz="2000" dirty="0" err="1" smtClean="0">
                <a:latin typeface="Times New Roman" pitchFamily="18" charset="0"/>
                <a:ea typeface="Times New Roman" pitchFamily="18" charset="0"/>
                <a:cs typeface="Times New Roman" pitchFamily="18" charset="0"/>
              </a:rPr>
              <a:t>Базовим</a:t>
            </a:r>
            <a:r>
              <a:rPr lang="ru-RU" sz="2000" dirty="0" smtClean="0">
                <a:latin typeface="Times New Roman" pitchFamily="18" charset="0"/>
                <a:ea typeface="Times New Roman" pitchFamily="18" charset="0"/>
                <a:cs typeface="Times New Roman" pitchFamily="18" charset="0"/>
              </a:rPr>
              <a:t> компонентом </a:t>
            </a:r>
            <a:r>
              <a:rPr lang="ru-RU" sz="2000" dirty="0" err="1" smtClean="0">
                <a:latin typeface="Times New Roman" pitchFamily="18" charset="0"/>
                <a:ea typeface="Times New Roman" pitchFamily="18" charset="0"/>
                <a:cs typeface="Times New Roman" pitchFamily="18" charset="0"/>
              </a:rPr>
              <a:t>дошкільної</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освіти</a:t>
            </a:r>
            <a:r>
              <a:rPr lang="ru-RU" sz="2000" dirty="0" smtClean="0">
                <a:latin typeface="Times New Roman" pitchFamily="18" charset="0"/>
                <a:ea typeface="Times New Roman" pitchFamily="18" charset="0"/>
                <a:cs typeface="Times New Roman" pitchFamily="18" charset="0"/>
              </a:rPr>
              <a:t> (нова </a:t>
            </a:r>
            <a:r>
              <a:rPr lang="ru-RU" sz="2000" dirty="0" err="1" smtClean="0">
                <a:latin typeface="Times New Roman" pitchFamily="18" charset="0"/>
                <a:ea typeface="Times New Roman" pitchFamily="18" charset="0"/>
                <a:cs typeface="Times New Roman" pitchFamily="18" charset="0"/>
              </a:rPr>
              <a:t>редакція</a:t>
            </a:r>
            <a:r>
              <a:rPr lang="ru-RU" sz="2000" dirty="0" smtClean="0">
                <a:latin typeface="Times New Roman" pitchFamily="18" charset="0"/>
                <a:ea typeface="Times New Roman" pitchFamily="18" charset="0"/>
                <a:cs typeface="Times New Roman" pitchFamily="18" charset="0"/>
              </a:rPr>
              <a:t>)</a:t>
            </a:r>
            <a:endParaRPr lang="ru-RU" sz="2000" b="1"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endParaRPr lang="ru-RU" sz="2000" dirty="0" smtClean="0">
              <a:latin typeface="Times New Roman" pitchFamily="18" charset="0"/>
              <a:cs typeface="Times New Roman" pitchFamily="18" charset="0"/>
            </a:endParaRPr>
          </a:p>
        </p:txBody>
      </p:sp>
      <p:pic>
        <p:nvPicPr>
          <p:cNvPr id="7" name="Рисунок 6" descr="Семінар-практикум «Формування природничо-екологічної компетентності особистості дошкільника за допомогою спілкування з природою».1.jpg"/>
          <p:cNvPicPr>
            <a:picLocks noChangeAspect="1"/>
          </p:cNvPicPr>
          <p:nvPr/>
        </p:nvPicPr>
        <p:blipFill>
          <a:blip r:embed="rId3"/>
          <a:stretch>
            <a:fillRect/>
          </a:stretch>
        </p:blipFill>
        <p:spPr>
          <a:xfrm>
            <a:off x="3714744" y="142852"/>
            <a:ext cx="3143272"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Семінар-практикум «Формування природничо-екологічної компетентності особистості дошкільника за допомогою спілкування з природою».jpg"/>
          <p:cNvPicPr>
            <a:picLocks noChangeAspect="1"/>
          </p:cNvPicPr>
          <p:nvPr/>
        </p:nvPicPr>
        <p:blipFill>
          <a:blip r:embed="rId4"/>
          <a:stretch>
            <a:fillRect/>
          </a:stretch>
        </p:blipFill>
        <p:spPr>
          <a:xfrm>
            <a:off x="5214942" y="3359462"/>
            <a:ext cx="3571900" cy="3284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11" name="TextBox 10"/>
          <p:cNvSpPr txBox="1"/>
          <p:nvPr/>
        </p:nvSpPr>
        <p:spPr>
          <a:xfrm>
            <a:off x="1071538" y="1785926"/>
            <a:ext cx="7358114" cy="400110"/>
          </a:xfrm>
          <a:prstGeom prst="rect">
            <a:avLst/>
          </a:prstGeom>
          <a:noFill/>
        </p:spPr>
        <p:txBody>
          <a:bodyPr wrap="square" rtlCol="0">
            <a:spAutoFit/>
          </a:bodyPr>
          <a:lstStyle/>
          <a:p>
            <a:pPr>
              <a:buFont typeface="Arial" pitchFamily="34" charset="0"/>
              <a:buChar char="•"/>
            </a:pPr>
            <a:endParaRPr lang="uk-UA" sz="2000" dirty="0">
              <a:latin typeface="Times New Roman" pitchFamily="18" charset="0"/>
              <a:cs typeface="Times New Roman" pitchFamily="18" charset="0"/>
            </a:endParaRPr>
          </a:p>
        </p:txBody>
      </p:sp>
      <p:sp>
        <p:nvSpPr>
          <p:cNvPr id="39939" name="Rectangle 3"/>
          <p:cNvSpPr>
            <a:spLocks noChangeArrowheads="1"/>
          </p:cNvSpPr>
          <p:nvPr/>
        </p:nvSpPr>
        <p:spPr bwMode="auto">
          <a:xfrm>
            <a:off x="571472" y="0"/>
            <a:ext cx="80010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sz="2400" b="1" dirty="0" smtClean="0">
              <a:solidFill>
                <a:schemeClr val="accent4">
                  <a:lumMod val="75000"/>
                </a:schemeClr>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6" name="Прямоугольник 5"/>
          <p:cNvSpPr/>
          <p:nvPr/>
        </p:nvSpPr>
        <p:spPr>
          <a:xfrm>
            <a:off x="428596" y="1214422"/>
            <a:ext cx="8001056" cy="400110"/>
          </a:xfrm>
          <a:prstGeom prst="rect">
            <a:avLst/>
          </a:prstGeom>
        </p:spPr>
        <p:txBody>
          <a:bodyPr wrap="square">
            <a:spAutoFit/>
          </a:bodyPr>
          <a:lstStyle/>
          <a:p>
            <a:pPr lvl="0" eaLnBrk="0" fontAlgn="base" hangingPunct="0">
              <a:spcBef>
                <a:spcPct val="0"/>
              </a:spcBef>
              <a:spcAft>
                <a:spcPct val="0"/>
              </a:spcAft>
            </a:pPr>
            <a:endParaRPr lang="ru-RU" sz="2000" dirty="0" smtClean="0">
              <a:latin typeface="Times New Roman" pitchFamily="18" charset="0"/>
              <a:cs typeface="Times New Roman" pitchFamily="18" charset="0"/>
            </a:endParaRPr>
          </a:p>
        </p:txBody>
      </p:sp>
      <p:sp>
        <p:nvSpPr>
          <p:cNvPr id="40962" name="Rectangle 2"/>
          <p:cNvSpPr>
            <a:spLocks noChangeArrowheads="1"/>
          </p:cNvSpPr>
          <p:nvPr/>
        </p:nvSpPr>
        <p:spPr bwMode="auto">
          <a:xfrm>
            <a:off x="1142976" y="142852"/>
            <a:ext cx="5857916" cy="4103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tabLst/>
            </a:pPr>
            <a:r>
              <a:rPr lang="uk-UA" dirty="0" smtClean="0">
                <a:latin typeface="Times New Roman" pitchFamily="18" charset="0"/>
                <a:ea typeface="Times New Roman" pitchFamily="18" charset="0"/>
                <a:cs typeface="Times New Roman" pitchFamily="18" charset="0"/>
              </a:rPr>
              <a:t>Е</a:t>
            </a:r>
            <a:r>
              <a:rPr kumimoji="0" lang="uk-UA"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фективною формою методичної роботи </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стало проведення </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колективних переглядів </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занять та режимних моментів відповідно до поставленого завдання на навчальний рік</a:t>
            </a: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228600" algn="l" defTabSz="914400" rtl="0" eaLnBrk="1" fontAlgn="base" latinLnBrk="0" hangingPunct="1">
              <a:lnSpc>
                <a:spcPct val="100000"/>
              </a:lnSpc>
              <a:spcBef>
                <a:spcPct val="0"/>
              </a:spcBef>
              <a:spcAft>
                <a:spcPct val="0"/>
              </a:spcAft>
              <a:buClrTx/>
              <a:buSzTx/>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заняття з екологічного виховання «Майбутнє без сміття» (сталий розвиток), 28.10.2021р., вихователь Галина </a:t>
            </a:r>
            <a:r>
              <a:rPr kumimoji="0" lang="uk-UA"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Вітюк</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заняття з ознайомлення із природним довкіллям з використанням </a:t>
            </a:r>
            <a:r>
              <a:rPr kumimoji="0" lang="uk-UA"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еколого-психологічного</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тренінгу «Дощик крапає осінній», 12.11.2021р., вихователь Оксана Мазуренко;</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 name="Рисунок 7" descr="Безымянный.png"/>
          <p:cNvPicPr>
            <a:picLocks noChangeAspect="1"/>
          </p:cNvPicPr>
          <p:nvPr/>
        </p:nvPicPr>
        <p:blipFill>
          <a:blip r:embed="rId3"/>
          <a:stretch>
            <a:fillRect/>
          </a:stretch>
        </p:blipFill>
        <p:spPr>
          <a:xfrm>
            <a:off x="4857752" y="3714728"/>
            <a:ext cx="4143372" cy="3143272"/>
          </a:xfrm>
          <a:prstGeom prst="rect">
            <a:avLst/>
          </a:prstGeom>
          <a:ln>
            <a:noFill/>
          </a:ln>
          <a:effectLst>
            <a:softEdge rad="112500"/>
          </a:effectLst>
        </p:spPr>
      </p:pic>
      <p:pic>
        <p:nvPicPr>
          <p:cNvPr id="9" name="Рисунок 8" descr="Мазуренко.png"/>
          <p:cNvPicPr>
            <a:picLocks noChangeAspect="1"/>
          </p:cNvPicPr>
          <p:nvPr/>
        </p:nvPicPr>
        <p:blipFill>
          <a:blip r:embed="rId4"/>
          <a:stretch>
            <a:fillRect/>
          </a:stretch>
        </p:blipFill>
        <p:spPr>
          <a:xfrm>
            <a:off x="214282" y="3857628"/>
            <a:ext cx="4357718" cy="2857520"/>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0" y="0"/>
            <a:ext cx="9143999" cy="6858000"/>
          </a:xfrm>
        </p:spPr>
      </p:pic>
      <p:sp>
        <p:nvSpPr>
          <p:cNvPr id="11" name="TextBox 10"/>
          <p:cNvSpPr txBox="1"/>
          <p:nvPr/>
        </p:nvSpPr>
        <p:spPr>
          <a:xfrm>
            <a:off x="1071538" y="1785926"/>
            <a:ext cx="7358114" cy="400110"/>
          </a:xfrm>
          <a:prstGeom prst="rect">
            <a:avLst/>
          </a:prstGeom>
          <a:noFill/>
        </p:spPr>
        <p:txBody>
          <a:bodyPr wrap="square" rtlCol="0">
            <a:spAutoFit/>
          </a:bodyPr>
          <a:lstStyle/>
          <a:p>
            <a:pPr>
              <a:buFont typeface="Arial" pitchFamily="34" charset="0"/>
              <a:buChar char="•"/>
            </a:pPr>
            <a:endParaRPr lang="uk-UA" sz="2000" dirty="0">
              <a:latin typeface="Times New Roman" pitchFamily="18" charset="0"/>
              <a:cs typeface="Times New Roman" pitchFamily="18" charset="0"/>
            </a:endParaRPr>
          </a:p>
        </p:txBody>
      </p:sp>
      <p:sp>
        <p:nvSpPr>
          <p:cNvPr id="39939" name="Rectangle 3"/>
          <p:cNvSpPr>
            <a:spLocks noChangeArrowheads="1"/>
          </p:cNvSpPr>
          <p:nvPr/>
        </p:nvSpPr>
        <p:spPr bwMode="auto">
          <a:xfrm>
            <a:off x="571472" y="0"/>
            <a:ext cx="80010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sz="2400" b="1" dirty="0" smtClean="0">
              <a:solidFill>
                <a:schemeClr val="accent4">
                  <a:lumMod val="75000"/>
                </a:schemeClr>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6" name="Прямоугольник 5"/>
          <p:cNvSpPr/>
          <p:nvPr/>
        </p:nvSpPr>
        <p:spPr>
          <a:xfrm>
            <a:off x="428596" y="1214422"/>
            <a:ext cx="8001056" cy="400110"/>
          </a:xfrm>
          <a:prstGeom prst="rect">
            <a:avLst/>
          </a:prstGeom>
        </p:spPr>
        <p:txBody>
          <a:bodyPr wrap="square">
            <a:spAutoFit/>
          </a:bodyPr>
          <a:lstStyle/>
          <a:p>
            <a:pPr lvl="0" eaLnBrk="0" fontAlgn="base" hangingPunct="0">
              <a:spcBef>
                <a:spcPct val="0"/>
              </a:spcBef>
              <a:spcAft>
                <a:spcPct val="0"/>
              </a:spcAft>
            </a:pPr>
            <a:endParaRPr lang="ru-RU" sz="2000" dirty="0" smtClean="0">
              <a:latin typeface="Times New Roman" pitchFamily="18" charset="0"/>
              <a:cs typeface="Times New Roman" pitchFamily="18" charset="0"/>
            </a:endParaRPr>
          </a:p>
        </p:txBody>
      </p:sp>
      <p:sp>
        <p:nvSpPr>
          <p:cNvPr id="40962" name="Rectangle 2"/>
          <p:cNvSpPr>
            <a:spLocks noChangeArrowheads="1"/>
          </p:cNvSpPr>
          <p:nvPr/>
        </p:nvSpPr>
        <p:spPr bwMode="auto">
          <a:xfrm>
            <a:off x="285720" y="285728"/>
            <a:ext cx="842965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FontTx/>
              <a:buChar char="•"/>
            </a:pPr>
            <a:r>
              <a:rPr lang="uk-UA" dirty="0" smtClean="0">
                <a:latin typeface="Times New Roman" pitchFamily="18" charset="0"/>
                <a:ea typeface="Times New Roman" pitchFamily="18" charset="0"/>
                <a:cs typeface="Times New Roman" pitchFamily="18" charset="0"/>
              </a:rPr>
              <a:t>музично-оздоровче заняття «Посилка від пані Осені», 17.11.2021р., музичний керівник Катерина </a:t>
            </a:r>
            <a:r>
              <a:rPr lang="uk-UA" dirty="0" err="1" smtClean="0">
                <a:latin typeface="Times New Roman" pitchFamily="18" charset="0"/>
                <a:ea typeface="Times New Roman" pitchFamily="18" charset="0"/>
                <a:cs typeface="Times New Roman" pitchFamily="18" charset="0"/>
              </a:rPr>
              <a:t>Оніщук</a:t>
            </a:r>
            <a:r>
              <a:rPr lang="uk-UA" dirty="0" smtClean="0">
                <a:latin typeface="Times New Roman" pitchFamily="18" charset="0"/>
                <a:ea typeface="Times New Roman" pitchFamily="18" charset="0"/>
                <a:cs typeface="Times New Roman" pitchFamily="18" charset="0"/>
              </a:rPr>
              <a:t>; </a:t>
            </a:r>
          </a:p>
          <a:p>
            <a:pPr lvl="0" eaLnBrk="0" fontAlgn="base" hangingPunct="0">
              <a:spcBef>
                <a:spcPct val="0"/>
              </a:spcBef>
              <a:spcAft>
                <a:spcPct val="0"/>
              </a:spcAft>
              <a:buFontTx/>
              <a:buChar char="•"/>
            </a:pPr>
            <a:endParaRPr lang="uk-UA"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Tx/>
              <a:buChar char="•"/>
            </a:pPr>
            <a:r>
              <a:rPr lang="uk-UA" dirty="0" smtClean="0">
                <a:latin typeface="Times New Roman" pitchFamily="18" charset="0"/>
                <a:cs typeface="Times New Roman" pitchFamily="18" charset="0"/>
              </a:rPr>
              <a:t>заняття з логіко – математичного розвитку з дітьми молодшого віку “В гості до казки </a:t>
            </a:r>
            <a:r>
              <a:rPr lang="uk-UA" dirty="0" err="1" smtClean="0">
                <a:latin typeface="Times New Roman" pitchFamily="18" charset="0"/>
                <a:cs typeface="Times New Roman" pitchFamily="18" charset="0"/>
              </a:rPr>
              <a:t>“Теремок””</a:t>
            </a:r>
            <a:r>
              <a:rPr lang="uk-UA" dirty="0" smtClean="0">
                <a:latin typeface="Times New Roman" pitchFamily="18" charset="0"/>
                <a:cs typeface="Times New Roman" pitchFamily="18" charset="0"/>
              </a:rPr>
              <a:t>,</a:t>
            </a:r>
            <a:r>
              <a:rPr lang="uk-UA" dirty="0" smtClean="0">
                <a:latin typeface="Times New Roman" pitchFamily="18" charset="0"/>
                <a:ea typeface="Times New Roman" pitchFamily="18" charset="0"/>
                <a:cs typeface="Times New Roman" pitchFamily="18" charset="0"/>
              </a:rPr>
              <a:t>23.02.2022р., вихователь Галина </a:t>
            </a:r>
            <a:r>
              <a:rPr lang="uk-UA" dirty="0" err="1" smtClean="0">
                <a:latin typeface="Times New Roman" pitchFamily="18" charset="0"/>
                <a:ea typeface="Times New Roman" pitchFamily="18" charset="0"/>
                <a:cs typeface="Times New Roman" pitchFamily="18" charset="0"/>
              </a:rPr>
              <a:t>Вітюк</a:t>
            </a:r>
            <a:r>
              <a:rPr lang="uk-UA" dirty="0" smtClean="0">
                <a:latin typeface="Times New Roman" pitchFamily="18" charset="0"/>
                <a:ea typeface="Times New Roman" pitchFamily="18" charset="0"/>
                <a:cs typeface="Times New Roman" pitchFamily="18" charset="0"/>
              </a:rPr>
              <a:t> тощо.</a:t>
            </a:r>
            <a:endParaRPr lang="uk-UA"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3" name="Рисунок 12" descr="2.jpg"/>
          <p:cNvPicPr>
            <a:picLocks noChangeAspect="1"/>
          </p:cNvPicPr>
          <p:nvPr/>
        </p:nvPicPr>
        <p:blipFill>
          <a:blip r:embed="rId3"/>
          <a:srcRect l="3175" t="4225" r="6349" b="9859"/>
          <a:stretch>
            <a:fillRect/>
          </a:stretch>
        </p:blipFill>
        <p:spPr>
          <a:xfrm>
            <a:off x="428596" y="2000240"/>
            <a:ext cx="8143932" cy="435771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11" name="TextBox 10"/>
          <p:cNvSpPr txBox="1"/>
          <p:nvPr/>
        </p:nvSpPr>
        <p:spPr>
          <a:xfrm>
            <a:off x="1071538" y="1785926"/>
            <a:ext cx="7358114" cy="400110"/>
          </a:xfrm>
          <a:prstGeom prst="rect">
            <a:avLst/>
          </a:prstGeom>
          <a:noFill/>
        </p:spPr>
        <p:txBody>
          <a:bodyPr wrap="square" rtlCol="0">
            <a:spAutoFit/>
          </a:bodyPr>
          <a:lstStyle/>
          <a:p>
            <a:pPr>
              <a:buFont typeface="Arial" pitchFamily="34" charset="0"/>
              <a:buChar char="•"/>
            </a:pPr>
            <a:endParaRPr lang="uk-UA" sz="2000" dirty="0">
              <a:latin typeface="Times New Roman" pitchFamily="18" charset="0"/>
              <a:cs typeface="Times New Roman" pitchFamily="18" charset="0"/>
            </a:endParaRPr>
          </a:p>
        </p:txBody>
      </p:sp>
      <p:sp>
        <p:nvSpPr>
          <p:cNvPr id="39939" name="Rectangle 3"/>
          <p:cNvSpPr>
            <a:spLocks noChangeArrowheads="1"/>
          </p:cNvSpPr>
          <p:nvPr/>
        </p:nvSpPr>
        <p:spPr bwMode="auto">
          <a:xfrm>
            <a:off x="571472" y="0"/>
            <a:ext cx="80010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sz="2400" b="1" dirty="0" smtClean="0">
              <a:solidFill>
                <a:schemeClr val="accent4">
                  <a:lumMod val="75000"/>
                </a:schemeClr>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6" name="Прямоугольник 5"/>
          <p:cNvSpPr/>
          <p:nvPr/>
        </p:nvSpPr>
        <p:spPr>
          <a:xfrm>
            <a:off x="428596" y="1214422"/>
            <a:ext cx="8001056" cy="400110"/>
          </a:xfrm>
          <a:prstGeom prst="rect">
            <a:avLst/>
          </a:prstGeom>
        </p:spPr>
        <p:txBody>
          <a:bodyPr wrap="square">
            <a:spAutoFit/>
          </a:bodyPr>
          <a:lstStyle/>
          <a:p>
            <a:pPr lvl="0" eaLnBrk="0" fontAlgn="base" hangingPunct="0">
              <a:spcBef>
                <a:spcPct val="0"/>
              </a:spcBef>
              <a:spcAft>
                <a:spcPct val="0"/>
              </a:spcAft>
            </a:pPr>
            <a:endParaRPr lang="ru-RU" sz="2000" dirty="0" smtClean="0">
              <a:latin typeface="Times New Roman" pitchFamily="18" charset="0"/>
              <a:cs typeface="Times New Roman" pitchFamily="18" charset="0"/>
            </a:endParaRPr>
          </a:p>
        </p:txBody>
      </p:sp>
      <p:sp>
        <p:nvSpPr>
          <p:cNvPr id="40962" name="Rectangle 2"/>
          <p:cNvSpPr>
            <a:spLocks noChangeArrowheads="1"/>
          </p:cNvSpPr>
          <p:nvPr/>
        </p:nvSpPr>
        <p:spPr bwMode="auto">
          <a:xfrm>
            <a:off x="285720" y="214290"/>
            <a:ext cx="6858048" cy="41439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dirty="0" smtClean="0"/>
              <a:t>          </a:t>
            </a:r>
            <a:r>
              <a:rPr lang="ru-RU" dirty="0" err="1" smtClean="0">
                <a:latin typeface="Times New Roman" pitchFamily="18" charset="0"/>
                <a:cs typeface="Times New Roman" pitchFamily="18" charset="0"/>
              </a:rPr>
              <a:t>Протягом</a:t>
            </a:r>
            <a:r>
              <a:rPr lang="ru-RU" dirty="0" smtClean="0">
                <a:latin typeface="Times New Roman" pitchFamily="18" charset="0"/>
                <a:cs typeface="Times New Roman" pitchFamily="18" charset="0"/>
              </a:rPr>
              <a:t> року </a:t>
            </a:r>
            <a:r>
              <a:rPr lang="ru-RU" dirty="0" err="1" smtClean="0">
                <a:latin typeface="Times New Roman" pitchFamily="18" charset="0"/>
                <a:cs typeface="Times New Roman" pitchFamily="18" charset="0"/>
              </a:rPr>
              <a:t>проведені</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тематичні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планові</a:t>
            </a:r>
            <a:r>
              <a:rPr lang="ru-RU" b="1" dirty="0" smtClean="0">
                <a:latin typeface="Times New Roman" pitchFamily="18" charset="0"/>
                <a:cs typeface="Times New Roman" pitchFamily="18" charset="0"/>
              </a:rPr>
              <a:t> та </a:t>
            </a:r>
            <a:r>
              <a:rPr lang="ru-RU" b="1" dirty="0" err="1" smtClean="0">
                <a:latin typeface="Times New Roman" pitchFamily="18" charset="0"/>
                <a:cs typeface="Times New Roman" pitchFamily="18" charset="0"/>
              </a:rPr>
              <a:t>позапланові</a:t>
            </a:r>
            <a:r>
              <a:rPr lang="ru-RU" b="1" dirty="0" smtClean="0">
                <a:latin typeface="Times New Roman" pitchFamily="18" charset="0"/>
                <a:cs typeface="Times New Roman" pitchFamily="18" charset="0"/>
              </a:rPr>
              <a:t> заходи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щодо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організації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освітнього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процесу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поглиблення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знань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дітей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різних</a:t>
            </a:r>
            <a:r>
              <a:rPr lang="ru-RU" dirty="0" smtClean="0">
                <a:latin typeface="Times New Roman" pitchFamily="18" charset="0"/>
                <a:cs typeface="Times New Roman" pitchFamily="18" charset="0"/>
              </a:rPr>
              <a:t> тем:</a:t>
            </a:r>
          </a:p>
          <a:p>
            <a:endParaRPr lang="ru-RU" dirty="0" smtClean="0">
              <a:latin typeface="Times New Roman" pitchFamily="18" charset="0"/>
              <a:cs typeface="Times New Roman" pitchFamily="18" charset="0"/>
            </a:endParaRPr>
          </a:p>
          <a:p>
            <a:pPr lvl="0">
              <a:buFont typeface="Arial" pitchFamily="34" charset="0"/>
              <a:buChar char="•"/>
            </a:pPr>
            <a:r>
              <a:rPr lang="uk-UA" dirty="0" smtClean="0">
                <a:latin typeface="Times New Roman" pitchFamily="18" charset="0"/>
                <a:cs typeface="Times New Roman" pitchFamily="18" charset="0"/>
              </a:rPr>
              <a:t>Тиждень фізичної культури і спорту (вересень);</a:t>
            </a:r>
          </a:p>
          <a:p>
            <a:pPr lvl="0">
              <a:buFont typeface="Arial" pitchFamily="34" charset="0"/>
              <a:buChar char="•"/>
            </a:pPr>
            <a:endParaRPr lang="ru-RU" b="1" dirty="0" smtClean="0">
              <a:latin typeface="Times New Roman" pitchFamily="18" charset="0"/>
              <a:cs typeface="Times New Roman" pitchFamily="18" charset="0"/>
            </a:endParaRPr>
          </a:p>
          <a:p>
            <a:pPr lvl="0">
              <a:buFont typeface="Arial" pitchFamily="34" charset="0"/>
              <a:buChar char="•"/>
            </a:pPr>
            <a:r>
              <a:rPr lang="uk-UA" dirty="0" smtClean="0">
                <a:latin typeface="Times New Roman" pitchFamily="18" charset="0"/>
                <a:cs typeface="Times New Roman" pitchFamily="18" charset="0"/>
              </a:rPr>
              <a:t>Тиждень безпеки дорожнього руху (листопад);</a:t>
            </a:r>
          </a:p>
          <a:p>
            <a:pPr lvl="0">
              <a:buFont typeface="Arial" pitchFamily="34" charset="0"/>
              <a:buChar char="•"/>
            </a:pPr>
            <a:endParaRPr lang="ru-RU" b="1" dirty="0" smtClean="0">
              <a:latin typeface="Times New Roman" pitchFamily="18" charset="0"/>
              <a:cs typeface="Times New Roman" pitchFamily="18" charset="0"/>
            </a:endParaRPr>
          </a:p>
          <a:p>
            <a:pPr lvl="0">
              <a:buFont typeface="Arial" pitchFamily="34" charset="0"/>
              <a:buChar char="•"/>
            </a:pPr>
            <a:r>
              <a:rPr lang="uk-UA" dirty="0" smtClean="0">
                <a:latin typeface="Times New Roman" pitchFamily="18" charset="0"/>
                <a:cs typeface="Times New Roman" pitchFamily="18" charset="0"/>
              </a:rPr>
              <a:t>Тиждень знань з основ безпеки життєдіяльності (листопад);</a:t>
            </a:r>
          </a:p>
          <a:p>
            <a:pPr lvl="0">
              <a:buFont typeface="Arial" pitchFamily="34" charset="0"/>
              <a:buChar char="•"/>
            </a:pPr>
            <a:endParaRPr lang="ru-RU" b="1" dirty="0" smtClean="0">
              <a:latin typeface="Times New Roman" pitchFamily="18" charset="0"/>
              <a:cs typeface="Times New Roman" pitchFamily="18" charset="0"/>
            </a:endParaRPr>
          </a:p>
          <a:p>
            <a:pPr lvl="0">
              <a:buFont typeface="Arial" pitchFamily="34" charset="0"/>
              <a:buChar char="•"/>
            </a:pPr>
            <a:r>
              <a:rPr lang="uk-UA" dirty="0" smtClean="0">
                <a:latin typeface="Times New Roman" pitchFamily="18" charset="0"/>
                <a:cs typeface="Times New Roman" pitchFamily="18" charset="0"/>
              </a:rPr>
              <a:t>Акція «16 днів проти насильства» (листопад – грудень);</a:t>
            </a:r>
          </a:p>
          <a:p>
            <a:pPr lvl="0">
              <a:buFont typeface="Arial" pitchFamily="34" charset="0"/>
              <a:buChar char="•"/>
            </a:pPr>
            <a:endParaRPr lang="ru-RU" b="1" dirty="0" smtClean="0">
              <a:latin typeface="Times New Roman" pitchFamily="18" charset="0"/>
              <a:cs typeface="Times New Roman" pitchFamily="18" charset="0"/>
            </a:endParaRPr>
          </a:p>
          <a:p>
            <a:pPr lvl="0">
              <a:buFont typeface="Arial" pitchFamily="34" charset="0"/>
              <a:buChar char="•"/>
            </a:pPr>
            <a:r>
              <a:rPr lang="uk-UA" dirty="0" smtClean="0">
                <a:latin typeface="Times New Roman" pitchFamily="18" charset="0"/>
                <a:cs typeface="Times New Roman" pitchFamily="18" charset="0"/>
              </a:rPr>
              <a:t>Тиждень здоров’я (листопад, січень) та інші.</a:t>
            </a:r>
            <a:endParaRPr lang="ru-RU" b="1" dirty="0" smtClean="0">
              <a:latin typeface="Times New Roman" pitchFamily="18" charset="0"/>
              <a:cs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tabLst/>
            </a:pPr>
            <a:r>
              <a:rPr kumimoji="0" lang="uk-UA"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Рисунок 8" descr="258414011_2928915520755645_987210134413236422_n.jpg"/>
          <p:cNvPicPr>
            <a:picLocks noChangeAspect="1"/>
          </p:cNvPicPr>
          <p:nvPr/>
        </p:nvPicPr>
        <p:blipFill>
          <a:blip r:embed="rId3"/>
          <a:stretch>
            <a:fillRect/>
          </a:stretch>
        </p:blipFill>
        <p:spPr>
          <a:xfrm>
            <a:off x="6357950" y="1071546"/>
            <a:ext cx="2643206"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Рисунок 11" descr="Тиждень фізкультури та спорту 1.jpg"/>
          <p:cNvPicPr>
            <a:picLocks noChangeAspect="1"/>
          </p:cNvPicPr>
          <p:nvPr/>
        </p:nvPicPr>
        <p:blipFill>
          <a:blip r:embed="rId4"/>
          <a:stretch>
            <a:fillRect/>
          </a:stretch>
        </p:blipFill>
        <p:spPr>
          <a:xfrm>
            <a:off x="4929190" y="3929066"/>
            <a:ext cx="3214677" cy="2786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Рисунок 12" descr="Тиждень фізкультури та спорту.jpg"/>
          <p:cNvPicPr>
            <a:picLocks noChangeAspect="1"/>
          </p:cNvPicPr>
          <p:nvPr/>
        </p:nvPicPr>
        <p:blipFill>
          <a:blip r:embed="rId5" cstate="print"/>
          <a:stretch>
            <a:fillRect/>
          </a:stretch>
        </p:blipFill>
        <p:spPr>
          <a:xfrm>
            <a:off x="428596" y="4000504"/>
            <a:ext cx="3643306" cy="2714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1603958135_24-p-zelenii-fon-dlya-prezentatsii-powerpoint-27.jpg"/>
          <p:cNvPicPr>
            <a:picLocks noChangeAspect="1"/>
          </p:cNvPicPr>
          <p:nvPr/>
        </p:nvPicPr>
        <p:blipFill>
          <a:blip r:embed="rId2"/>
          <a:stretch>
            <a:fillRect/>
          </a:stretch>
        </p:blipFill>
        <p:spPr>
          <a:xfrm>
            <a:off x="0" y="0"/>
            <a:ext cx="9144000" cy="6858000"/>
          </a:xfrm>
          <a:prstGeom prst="rect">
            <a:avLst/>
          </a:prstGeom>
        </p:spPr>
      </p:pic>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5" name="TextBox 4"/>
          <p:cNvSpPr txBox="1"/>
          <p:nvPr/>
        </p:nvSpPr>
        <p:spPr>
          <a:xfrm>
            <a:off x="2714612" y="142852"/>
            <a:ext cx="5214974" cy="523220"/>
          </a:xfrm>
          <a:prstGeom prst="rect">
            <a:avLst/>
          </a:prstGeom>
          <a:noFill/>
        </p:spPr>
        <p:txBody>
          <a:bodyPr wrap="square" rtlCol="0">
            <a:spAutoFit/>
          </a:bodyPr>
          <a:lstStyle/>
          <a:p>
            <a:r>
              <a:rPr lang="uk-UA" sz="2800" b="1" dirty="0" smtClean="0">
                <a:solidFill>
                  <a:schemeClr val="accent4"/>
                </a:solidFill>
                <a:latin typeface="Times New Roman" pitchFamily="18" charset="0"/>
                <a:cs typeface="Times New Roman" pitchFamily="18" charset="0"/>
              </a:rPr>
              <a:t>Свята та розваги</a:t>
            </a:r>
            <a:endParaRPr lang="ru-RU" sz="2800" b="1" dirty="0">
              <a:solidFill>
                <a:schemeClr val="accent4"/>
              </a:solidFill>
              <a:latin typeface="Times New Roman" pitchFamily="18" charset="0"/>
              <a:cs typeface="Times New Roman" pitchFamily="18" charset="0"/>
            </a:endParaRPr>
          </a:p>
        </p:txBody>
      </p:sp>
      <p:sp>
        <p:nvSpPr>
          <p:cNvPr id="6" name="TextBox 5"/>
          <p:cNvSpPr txBox="1"/>
          <p:nvPr/>
        </p:nvSpPr>
        <p:spPr>
          <a:xfrm>
            <a:off x="500034" y="500042"/>
            <a:ext cx="4714908" cy="1323439"/>
          </a:xfrm>
          <a:prstGeom prst="rect">
            <a:avLst/>
          </a:prstGeom>
          <a:noFill/>
        </p:spPr>
        <p:txBody>
          <a:bodyPr wrap="square" rtlCol="0">
            <a:spAutoFit/>
          </a:bodyPr>
          <a:lstStyle/>
          <a:p>
            <a:pPr>
              <a:buFont typeface="Arial" pitchFamily="34" charset="0"/>
              <a:buChar char="•"/>
            </a:pPr>
            <a:r>
              <a:rPr lang="uk-UA" sz="2000" dirty="0" smtClean="0">
                <a:latin typeface="Times New Roman" pitchFamily="18" charset="0"/>
                <a:cs typeface="Times New Roman" pitchFamily="18" charset="0"/>
              </a:rPr>
              <a:t>День козацтва, День писемності, </a:t>
            </a:r>
          </a:p>
          <a:p>
            <a:r>
              <a:rPr lang="uk-UA" sz="2000" dirty="0" smtClean="0">
                <a:latin typeface="Times New Roman" pitchFamily="18" charset="0"/>
                <a:cs typeface="Times New Roman" pitchFamily="18" charset="0"/>
              </a:rPr>
              <a:t>День єднання </a:t>
            </a:r>
          </a:p>
          <a:p>
            <a:pPr>
              <a:buFont typeface="Arial" pitchFamily="34" charset="0"/>
              <a:buChar char="•"/>
            </a:pPr>
            <a:r>
              <a:rPr lang="uk-UA" sz="2000" dirty="0" smtClean="0">
                <a:latin typeface="Times New Roman" pitchFamily="18" charset="0"/>
                <a:cs typeface="Times New Roman" pitchFamily="18" charset="0"/>
              </a:rPr>
              <a:t>Свято Осені</a:t>
            </a:r>
          </a:p>
          <a:p>
            <a:pPr>
              <a:buFont typeface="Arial" pitchFamily="34" charset="0"/>
              <a:buChar char="•"/>
            </a:pPr>
            <a:r>
              <a:rPr lang="uk-UA" sz="2000" dirty="0" smtClean="0">
                <a:latin typeface="Times New Roman" pitchFamily="18" charset="0"/>
                <a:cs typeface="Times New Roman" pitchFamily="18" charset="0"/>
              </a:rPr>
              <a:t>Новорічні свята та інші</a:t>
            </a:r>
            <a:endParaRPr lang="ru-RU" sz="2000" dirty="0">
              <a:latin typeface="Times New Roman" pitchFamily="18" charset="0"/>
              <a:cs typeface="Times New Roman" pitchFamily="18" charset="0"/>
            </a:endParaRPr>
          </a:p>
        </p:txBody>
      </p:sp>
      <p:pic>
        <p:nvPicPr>
          <p:cNvPr id="8" name="Рисунок 7" descr="245670632_2904011846579346_7271435886389002169_n.jpg"/>
          <p:cNvPicPr>
            <a:picLocks noChangeAspect="1"/>
          </p:cNvPicPr>
          <p:nvPr/>
        </p:nvPicPr>
        <p:blipFill>
          <a:blip r:embed="rId3"/>
          <a:stretch>
            <a:fillRect/>
          </a:stretch>
        </p:blipFill>
        <p:spPr>
          <a:xfrm>
            <a:off x="5072066" y="714356"/>
            <a:ext cx="3643338" cy="3000396"/>
          </a:xfrm>
          <a:prstGeom prst="rect">
            <a:avLst/>
          </a:prstGeom>
          <a:ln>
            <a:noFill/>
          </a:ln>
          <a:effectLst>
            <a:outerShdw blurRad="292100" dist="139700" dir="2700000" algn="tl" rotWithShape="0">
              <a:srgbClr val="333333">
                <a:alpha val="65000"/>
              </a:srgbClr>
            </a:outerShdw>
          </a:effectLst>
        </p:spPr>
      </p:pic>
      <p:pic>
        <p:nvPicPr>
          <p:cNvPr id="9" name="Рисунок 8" descr="246368015_2910416155938915_5012307627190366142_n.jpg"/>
          <p:cNvPicPr>
            <a:picLocks noChangeAspect="1"/>
          </p:cNvPicPr>
          <p:nvPr/>
        </p:nvPicPr>
        <p:blipFill>
          <a:blip r:embed="rId4"/>
          <a:stretch>
            <a:fillRect/>
          </a:stretch>
        </p:blipFill>
        <p:spPr>
          <a:xfrm>
            <a:off x="357158" y="1857364"/>
            <a:ext cx="3929090" cy="2571768"/>
          </a:xfrm>
          <a:prstGeom prst="rect">
            <a:avLst/>
          </a:prstGeom>
          <a:ln>
            <a:noFill/>
          </a:ln>
          <a:effectLst>
            <a:outerShdw blurRad="292100" dist="139700" dir="2700000" algn="tl" rotWithShape="0">
              <a:srgbClr val="333333">
                <a:alpha val="65000"/>
              </a:srgbClr>
            </a:outerShdw>
          </a:effectLst>
        </p:spPr>
      </p:pic>
      <p:pic>
        <p:nvPicPr>
          <p:cNvPr id="10" name="Рисунок 9" descr="248419195_2915132878800576_9199880111666390220_n.jpg"/>
          <p:cNvPicPr>
            <a:picLocks noChangeAspect="1"/>
          </p:cNvPicPr>
          <p:nvPr/>
        </p:nvPicPr>
        <p:blipFill>
          <a:blip r:embed="rId5"/>
          <a:srcRect l="13169"/>
          <a:stretch>
            <a:fillRect/>
          </a:stretch>
        </p:blipFill>
        <p:spPr>
          <a:xfrm>
            <a:off x="357158" y="4500570"/>
            <a:ext cx="3929090" cy="2214578"/>
          </a:xfrm>
          <a:prstGeom prst="rect">
            <a:avLst/>
          </a:prstGeom>
          <a:ln>
            <a:noFill/>
          </a:ln>
          <a:effectLst>
            <a:outerShdw blurRad="292100" dist="139700" dir="2700000" algn="tl" rotWithShape="0">
              <a:srgbClr val="333333">
                <a:alpha val="65000"/>
              </a:srgbClr>
            </a:outerShdw>
          </a:effectLst>
        </p:spPr>
      </p:pic>
      <p:pic>
        <p:nvPicPr>
          <p:cNvPr id="14" name="Рисунок 13" descr="246663131_2910534269260437_3593288994961237326_n.jpg"/>
          <p:cNvPicPr>
            <a:picLocks noChangeAspect="1"/>
          </p:cNvPicPr>
          <p:nvPr/>
        </p:nvPicPr>
        <p:blipFill>
          <a:blip r:embed="rId6"/>
          <a:stretch>
            <a:fillRect/>
          </a:stretch>
        </p:blipFill>
        <p:spPr>
          <a:xfrm>
            <a:off x="5072066" y="3857628"/>
            <a:ext cx="3643337" cy="278608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1603958135_24-p-zelenii-fon-dlya-prezentatsii-powerpoint-27.jpg"/>
          <p:cNvPicPr>
            <a:picLocks noChangeAspect="1"/>
          </p:cNvPicPr>
          <p:nvPr/>
        </p:nvPicPr>
        <p:blipFill>
          <a:blip r:embed="rId2"/>
          <a:stretch>
            <a:fillRect/>
          </a:stretch>
        </p:blipFill>
        <p:spPr>
          <a:xfrm>
            <a:off x="0" y="0"/>
            <a:ext cx="9144000" cy="6858000"/>
          </a:xfrm>
          <a:prstGeom prst="rect">
            <a:avLst/>
          </a:prstGeom>
        </p:spPr>
      </p:pic>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pic>
        <p:nvPicPr>
          <p:cNvPr id="15" name="Рисунок 14" descr="День єдності 1.jpg"/>
          <p:cNvPicPr>
            <a:picLocks noChangeAspect="1"/>
          </p:cNvPicPr>
          <p:nvPr/>
        </p:nvPicPr>
        <p:blipFill>
          <a:blip r:embed="rId3"/>
          <a:stretch>
            <a:fillRect/>
          </a:stretch>
        </p:blipFill>
        <p:spPr>
          <a:xfrm>
            <a:off x="214282" y="142852"/>
            <a:ext cx="3643338" cy="3286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Рисунок 15" descr="День писемності 3.jpg"/>
          <p:cNvPicPr>
            <a:picLocks noChangeAspect="1"/>
          </p:cNvPicPr>
          <p:nvPr/>
        </p:nvPicPr>
        <p:blipFill>
          <a:blip r:embed="rId4"/>
          <a:stretch>
            <a:fillRect/>
          </a:stretch>
        </p:blipFill>
        <p:spPr>
          <a:xfrm>
            <a:off x="4357686" y="142852"/>
            <a:ext cx="4214810" cy="2928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Рисунок 16" descr="День писемності 1.jpg"/>
          <p:cNvPicPr>
            <a:picLocks noChangeAspect="1"/>
          </p:cNvPicPr>
          <p:nvPr/>
        </p:nvPicPr>
        <p:blipFill>
          <a:blip r:embed="rId5"/>
          <a:stretch>
            <a:fillRect/>
          </a:stretch>
        </p:blipFill>
        <p:spPr>
          <a:xfrm>
            <a:off x="4429124" y="3429000"/>
            <a:ext cx="4143404"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Рисунок 17" descr="274048882_1185135468893990_5417968879745725133_n.jpg"/>
          <p:cNvPicPr>
            <a:picLocks noChangeAspect="1"/>
          </p:cNvPicPr>
          <p:nvPr/>
        </p:nvPicPr>
        <p:blipFill>
          <a:blip r:embed="rId6"/>
          <a:stretch>
            <a:fillRect/>
          </a:stretch>
        </p:blipFill>
        <p:spPr>
          <a:xfrm>
            <a:off x="214282" y="3643314"/>
            <a:ext cx="3643338"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0" y="0"/>
            <a:ext cx="9143999" cy="6858000"/>
          </a:xfrm>
        </p:spPr>
      </p:pic>
      <p:sp>
        <p:nvSpPr>
          <p:cNvPr id="2049" name="Rectangle 1"/>
          <p:cNvSpPr>
            <a:spLocks noChangeArrowheads="1"/>
          </p:cNvSpPr>
          <p:nvPr/>
        </p:nvSpPr>
        <p:spPr bwMode="auto">
          <a:xfrm>
            <a:off x="357158" y="785794"/>
            <a:ext cx="8072494"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r>
              <a:rPr lang="ru-RU" sz="2000" dirty="0" smtClean="0"/>
              <a:t>        </a:t>
            </a:r>
            <a:r>
              <a:rPr lang="ru-RU" dirty="0" smtClean="0">
                <a:latin typeface="Times New Roman" pitchFamily="18" charset="0"/>
                <a:cs typeface="Times New Roman" pitchFamily="18" charset="0"/>
              </a:rPr>
              <a:t>Заклад </a:t>
            </a:r>
            <a:r>
              <a:rPr lang="ru-RU" dirty="0" err="1" smtClean="0">
                <a:latin typeface="Times New Roman" pitchFamily="18" charset="0"/>
                <a:cs typeface="Times New Roman" pitchFamily="18" charset="0"/>
              </a:rPr>
              <a:t>дошкільної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освіти</a:t>
            </a:r>
            <a:r>
              <a:rPr lang="ru-RU" dirty="0" smtClean="0">
                <a:latin typeface="Times New Roman" pitchFamily="18" charset="0"/>
                <a:cs typeface="Times New Roman" pitchFamily="18" charset="0"/>
              </a:rPr>
              <a:t> у 2021-2022 </a:t>
            </a:r>
            <a:r>
              <a:rPr lang="ru-RU" dirty="0" err="1" smtClean="0">
                <a:latin typeface="Times New Roman" pitchFamily="18" charset="0"/>
                <a:cs typeface="Times New Roman" pitchFamily="18" charset="0"/>
              </a:rPr>
              <a:t>навчальному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роц</a:t>
            </a:r>
            <a:r>
              <a:rPr lang="uk-UA" dirty="0"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здійсню</a:t>
            </a:r>
            <a:r>
              <a:rPr lang="uk-UA" dirty="0" smtClean="0">
                <a:latin typeface="Times New Roman" pitchFamily="18" charset="0"/>
                <a:cs typeface="Times New Roman" pitchFamily="18" charset="0"/>
              </a:rPr>
              <a:t>вав</a:t>
            </a:r>
            <a:r>
              <a:rPr lang="ru-RU" dirty="0" smtClean="0">
                <a:latin typeface="Times New Roman" pitchFamily="18" charset="0"/>
                <a:cs typeface="Times New Roman" pitchFamily="18" charset="0"/>
              </a:rPr>
              <a:t> свою </a:t>
            </a:r>
            <a:r>
              <a:rPr lang="ru-RU" dirty="0" err="1" smtClean="0">
                <a:latin typeface="Times New Roman" pitchFamily="18" charset="0"/>
                <a:cs typeface="Times New Roman" pitchFamily="18" charset="0"/>
              </a:rPr>
              <a:t>діяльність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відповідно</a:t>
            </a:r>
            <a:r>
              <a:rPr lang="ru-RU" dirty="0" smtClean="0">
                <a:latin typeface="Times New Roman" pitchFamily="18" charset="0"/>
                <a:cs typeface="Times New Roman" pitchFamily="18" charset="0"/>
              </a:rPr>
              <a:t> до:</a:t>
            </a:r>
          </a:p>
          <a:p>
            <a:endParaRPr lang="ru-RU" dirty="0" smtClean="0">
              <a:latin typeface="Times New Roman" pitchFamily="18" charset="0"/>
              <a:cs typeface="Times New Roman" pitchFamily="18" charset="0"/>
            </a:endParaRPr>
          </a:p>
          <a:p>
            <a:pPr>
              <a:buFont typeface="Arial" pitchFamily="34" charset="0"/>
              <a:buChar char="•"/>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Конституції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України</a:t>
            </a:r>
            <a:r>
              <a:rPr lang="ru-RU" dirty="0" smtClean="0">
                <a:latin typeface="Times New Roman" pitchFamily="18" charset="0"/>
                <a:cs typeface="Times New Roman" pitchFamily="18" charset="0"/>
              </a:rPr>
              <a:t>, </a:t>
            </a:r>
          </a:p>
          <a:p>
            <a:pPr>
              <a:buFont typeface="Arial" pitchFamily="34" charset="0"/>
              <a:buChar char="•"/>
            </a:pPr>
            <a:r>
              <a:rPr lang="ru-RU" dirty="0" smtClean="0">
                <a:latin typeface="Times New Roman" pitchFamily="18" charset="0"/>
                <a:cs typeface="Times New Roman" pitchFamily="18" charset="0"/>
              </a:rPr>
              <a:t>Закону </a:t>
            </a:r>
            <a:r>
              <a:rPr lang="ru-RU" dirty="0" err="1" smtClean="0">
                <a:latin typeface="Times New Roman" pitchFamily="18" charset="0"/>
                <a:cs typeface="Times New Roman" pitchFamily="18" charset="0"/>
              </a:rPr>
              <a:t>України</a:t>
            </a:r>
            <a:r>
              <a:rPr lang="ru-RU" dirty="0" smtClean="0">
                <a:latin typeface="Times New Roman" pitchFamily="18" charset="0"/>
                <a:cs typeface="Times New Roman" pitchFamily="18" charset="0"/>
              </a:rPr>
              <a:t> «Про </a:t>
            </a:r>
            <a:r>
              <a:rPr lang="ru-RU" dirty="0" err="1" smtClean="0">
                <a:latin typeface="Times New Roman" pitchFamily="18" charset="0"/>
                <a:cs typeface="Times New Roman" pitchFamily="18" charset="0"/>
              </a:rPr>
              <a:t>освіту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05.09.2017 року  №2145-</a:t>
            </a:r>
            <a:r>
              <a:rPr lang="ru-RU" i="1" dirty="0" smtClean="0">
                <a:latin typeface="Times New Roman" pitchFamily="18" charset="0"/>
                <a:cs typeface="Times New Roman" pitchFamily="18" charset="0"/>
              </a:rPr>
              <a:t>VIII, </a:t>
            </a:r>
          </a:p>
          <a:p>
            <a:r>
              <a:rPr lang="ru-RU" dirty="0" smtClean="0">
                <a:latin typeface="Times New Roman" pitchFamily="18" charset="0"/>
                <a:cs typeface="Times New Roman" pitchFamily="18" charset="0"/>
              </a:rPr>
              <a:t>«Про </a:t>
            </a:r>
            <a:r>
              <a:rPr lang="ru-RU" dirty="0" err="1" smtClean="0">
                <a:latin typeface="Times New Roman" pitchFamily="18" charset="0"/>
                <a:cs typeface="Times New Roman" pitchFamily="18" charset="0"/>
              </a:rPr>
              <a:t>дошкільну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освіту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11.07.20001року №2628 – III (</a:t>
            </a:r>
            <a:r>
              <a:rPr lang="ru-RU" dirty="0" err="1" smtClean="0">
                <a:latin typeface="Times New Roman" pitchFamily="18" charset="0"/>
                <a:cs typeface="Times New Roman" pitchFamily="18" charset="0"/>
              </a:rPr>
              <a:t>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змінами</a:t>
            </a:r>
            <a:r>
              <a:rPr lang="ru-RU" dirty="0" smtClean="0">
                <a:latin typeface="Times New Roman" pitchFamily="18" charset="0"/>
                <a:cs typeface="Times New Roman" pitchFamily="18" charset="0"/>
              </a:rPr>
              <a:t>), </a:t>
            </a:r>
          </a:p>
          <a:p>
            <a:pPr>
              <a:buFont typeface="Arial" pitchFamily="34" charset="0"/>
              <a:buChar char="•"/>
            </a:pPr>
            <a:r>
              <a:rPr lang="ru-RU" dirty="0" err="1" smtClean="0">
                <a:latin typeface="Times New Roman" pitchFamily="18" charset="0"/>
                <a:cs typeface="Times New Roman" pitchFamily="18" charset="0"/>
              </a:rPr>
              <a:t>Положення</a:t>
            </a:r>
            <a:r>
              <a:rPr lang="ru-RU" dirty="0" smtClean="0">
                <a:latin typeface="Times New Roman" pitchFamily="18" charset="0"/>
                <a:cs typeface="Times New Roman" pitchFamily="18" charset="0"/>
              </a:rPr>
              <a:t> про </a:t>
            </a:r>
            <a:r>
              <a:rPr lang="ru-RU" dirty="0" err="1" smtClean="0">
                <a:latin typeface="Times New Roman" pitchFamily="18" charset="0"/>
                <a:cs typeface="Times New Roman" pitchFamily="18" charset="0"/>
              </a:rPr>
              <a:t>дошкільний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навчальний</a:t>
            </a:r>
            <a:r>
              <a:rPr lang="ru-RU" dirty="0" smtClean="0">
                <a:latin typeface="Times New Roman" pitchFamily="18" charset="0"/>
                <a:cs typeface="Times New Roman" pitchFamily="18" charset="0"/>
              </a:rPr>
              <a:t> заклад, </a:t>
            </a:r>
            <a:r>
              <a:rPr lang="ru-RU" dirty="0" err="1" smtClean="0">
                <a:latin typeface="Times New Roman" pitchFamily="18" charset="0"/>
                <a:cs typeface="Times New Roman" pitchFamily="18" charset="0"/>
              </a:rPr>
              <a:t>затвердженим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постановою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Кабінету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Міністрів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України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12.03.2003 року, </a:t>
            </a:r>
          </a:p>
          <a:p>
            <a:pPr>
              <a:buFont typeface="Arial" pitchFamily="34" charset="0"/>
              <a:buChar char="•"/>
            </a:pPr>
            <a:r>
              <a:rPr lang="ru-RU" dirty="0" err="1" smtClean="0">
                <a:latin typeface="Times New Roman" pitchFamily="18" charset="0"/>
                <a:cs typeface="Times New Roman" pitchFamily="18" charset="0"/>
              </a:rPr>
              <a:t>власного</a:t>
            </a:r>
            <a:r>
              <a:rPr lang="ru-RU" dirty="0" smtClean="0">
                <a:latin typeface="Times New Roman" pitchFamily="18" charset="0"/>
                <a:cs typeface="Times New Roman" pitchFamily="18" charset="0"/>
              </a:rPr>
              <a:t> Статуту та </a:t>
            </a:r>
            <a:r>
              <a:rPr lang="ru-RU" dirty="0" err="1" smtClean="0">
                <a:latin typeface="Times New Roman" pitchFamily="18" charset="0"/>
                <a:cs typeface="Times New Roman" pitchFamily="18" charset="0"/>
              </a:rPr>
              <a:t>інших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розпорядчих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документів</a:t>
            </a:r>
            <a:r>
              <a:rPr lang="ru-RU"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Головною метою </a:t>
            </a:r>
            <a:r>
              <a:rPr lang="ru-RU" dirty="0" err="1" smtClean="0">
                <a:latin typeface="Times New Roman" pitchFamily="18" charset="0"/>
                <a:cs typeface="Times New Roman" pitchFamily="18" charset="0"/>
              </a:rPr>
              <a:t>діяльності</a:t>
            </a:r>
            <a:r>
              <a:rPr lang="ru-RU" dirty="0" smtClean="0">
                <a:latin typeface="Times New Roman" pitchFamily="18" charset="0"/>
                <a:cs typeface="Times New Roman" pitchFamily="18" charset="0"/>
              </a:rPr>
              <a:t> закладу </a:t>
            </a:r>
            <a:r>
              <a:rPr lang="ru-RU" dirty="0" err="1" smtClean="0">
                <a:latin typeface="Times New Roman" pitchFamily="18" charset="0"/>
                <a:cs typeface="Times New Roman" pitchFamily="18" charset="0"/>
              </a:rPr>
              <a:t>було</a:t>
            </a:r>
            <a:r>
              <a:rPr lang="ru-RU" dirty="0" smtClean="0">
                <a:latin typeface="Times New Roman" pitchFamily="18" charset="0"/>
                <a:cs typeface="Times New Roman" pitchFamily="18" charset="0"/>
              </a:rPr>
              <a:t>:  </a:t>
            </a:r>
          </a:p>
          <a:p>
            <a:pPr>
              <a:buFontTx/>
              <a:buChar char="-"/>
            </a:pPr>
            <a:r>
              <a:rPr lang="ru-RU" dirty="0" err="1" smtClean="0">
                <a:latin typeface="Times New Roman" pitchFamily="18" charset="0"/>
                <a:cs typeface="Times New Roman" pitchFamily="18" charset="0"/>
              </a:rPr>
              <a:t>забезпечення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реалізації</a:t>
            </a:r>
            <a:r>
              <a:rPr lang="ru-RU" dirty="0" smtClean="0">
                <a:latin typeface="Times New Roman" pitchFamily="18" charset="0"/>
                <a:cs typeface="Times New Roman" pitchFamily="18" charset="0"/>
              </a:rPr>
              <a:t> права </a:t>
            </a:r>
            <a:r>
              <a:rPr lang="ru-RU" dirty="0" err="1" smtClean="0">
                <a:latin typeface="Times New Roman" pitchFamily="18" charset="0"/>
                <a:cs typeface="Times New Roman" pitchFamily="18" charset="0"/>
              </a:rPr>
              <a:t>громадян</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здобуття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дошкільної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освіти</a:t>
            </a:r>
            <a:r>
              <a:rPr lang="ru-RU" dirty="0" smtClean="0">
                <a:latin typeface="Times New Roman" pitchFamily="18" charset="0"/>
                <a:cs typeface="Times New Roman" pitchFamily="18" charset="0"/>
              </a:rPr>
              <a:t>;</a:t>
            </a:r>
          </a:p>
          <a:p>
            <a:pPr>
              <a:buFontTx/>
              <a:buChar char="-"/>
            </a:pPr>
            <a:r>
              <a:rPr lang="ru-RU" dirty="0" err="1" smtClean="0">
                <a:latin typeface="Times New Roman" pitchFamily="18" charset="0"/>
                <a:cs typeface="Times New Roman" pitchFamily="18" charset="0"/>
              </a:rPr>
              <a:t>виконання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вимог</a:t>
            </a:r>
            <a:r>
              <a:rPr lang="ru-RU" dirty="0" smtClean="0">
                <a:latin typeface="Times New Roman" pitchFamily="18" charset="0"/>
                <a:cs typeface="Times New Roman" pitchFamily="18" charset="0"/>
              </a:rPr>
              <a:t> Базового компонента;</a:t>
            </a:r>
          </a:p>
          <a:p>
            <a:pPr>
              <a:buFontTx/>
              <a:buChar char="-"/>
            </a:pPr>
            <a:r>
              <a:rPr lang="ru-RU" dirty="0" err="1" smtClean="0">
                <a:latin typeface="Times New Roman" pitchFamily="18" charset="0"/>
                <a:cs typeface="Times New Roman" pitchFamily="18" charset="0"/>
              </a:rPr>
              <a:t>забезпечення</a:t>
            </a:r>
            <a:r>
              <a:rPr lang="ru-RU" dirty="0" smtClean="0">
                <a:latin typeface="Times New Roman" pitchFamily="18" charset="0"/>
                <a:cs typeface="Times New Roman" pitchFamily="18" charset="0"/>
              </a:rPr>
              <a:t> умов для </a:t>
            </a:r>
            <a:r>
              <a:rPr lang="ru-RU" dirty="0" err="1" smtClean="0">
                <a:latin typeface="Times New Roman" pitchFamily="18" charset="0"/>
                <a:cs typeface="Times New Roman" pitchFamily="18" charset="0"/>
              </a:rPr>
              <a:t>ефективного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проведення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освітнього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процесу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фізичного</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психічного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розвитку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дітей</a:t>
            </a:r>
            <a:r>
              <a:rPr lang="ru-RU" dirty="0" smtClean="0">
                <a:latin typeface="Times New Roman" pitchFamily="18" charset="0"/>
                <a:cs typeface="Times New Roman" pitchFamily="18" charset="0"/>
              </a:rPr>
              <a:t>.</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Заклад </a:t>
            </a:r>
            <a:r>
              <a:rPr lang="ru-RU" dirty="0" err="1" smtClean="0">
                <a:latin typeface="Times New Roman" pitchFamily="18" charset="0"/>
                <a:cs typeface="Times New Roman" pitchFamily="18" charset="0"/>
              </a:rPr>
              <a:t>дошкільної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освіти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юридичною</a:t>
            </a:r>
            <a:r>
              <a:rPr lang="ru-RU" dirty="0" smtClean="0">
                <a:latin typeface="Times New Roman" pitchFamily="18" charset="0"/>
                <a:cs typeface="Times New Roman" pitchFamily="18" charset="0"/>
              </a:rPr>
              <a:t>  особою, </a:t>
            </a:r>
            <a:r>
              <a:rPr lang="ru-RU" dirty="0" err="1" smtClean="0">
                <a:latin typeface="Times New Roman" pitchFamily="18" charset="0"/>
                <a:cs typeface="Times New Roman" pitchFamily="18" charset="0"/>
              </a:rPr>
              <a:t>має</a:t>
            </a:r>
            <a:r>
              <a:rPr lang="ru-RU" dirty="0" smtClean="0">
                <a:latin typeface="Times New Roman" pitchFamily="18" charset="0"/>
                <a:cs typeface="Times New Roman" pitchFamily="18" charset="0"/>
              </a:rPr>
              <a:t> печатку   </a:t>
            </a:r>
            <a:r>
              <a:rPr lang="ru-RU" dirty="0" err="1" smtClean="0">
                <a:latin typeface="Times New Roman" pitchFamily="18" charset="0"/>
                <a:cs typeface="Times New Roman" pitchFamily="18" charset="0"/>
              </a:rPr>
              <a:t>встановленого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зразка</a:t>
            </a:r>
            <a:r>
              <a:rPr lang="ru-RU" dirty="0" smtClean="0">
                <a:latin typeface="Times New Roman" pitchFamily="18" charset="0"/>
                <a:cs typeface="Times New Roman" pitchFamily="18" charset="0"/>
              </a:rPr>
              <a:t>.</a:t>
            </a:r>
          </a:p>
          <a:p>
            <a:endParaRPr lang="ru-RU"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9698" name="Rectangle 2"/>
          <p:cNvSpPr>
            <a:spLocks noChangeArrowheads="1"/>
          </p:cNvSpPr>
          <p:nvPr/>
        </p:nvSpPr>
        <p:spPr bwMode="auto">
          <a:xfrm>
            <a:off x="357158" y="214290"/>
            <a:ext cx="82868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679450" algn="l"/>
              </a:tabLst>
            </a:pPr>
            <a:r>
              <a:rPr kumimoji="0" lang="ru-RU" sz="2400" b="1" i="0"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Організаційно</a:t>
            </a:r>
            <a:r>
              <a:rPr kumimoji="0" lang="ru-RU" sz="24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 </a:t>
            </a:r>
            <a:r>
              <a:rPr kumimoji="0" lang="ru-RU" sz="2400" b="1" i="0"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правові</a:t>
            </a:r>
            <a:r>
              <a:rPr kumimoji="0" lang="uk-UA" sz="24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засади </a:t>
            </a:r>
            <a:r>
              <a:rPr kumimoji="0" lang="ru-RU" sz="2400" b="1" i="0"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діяльності</a:t>
            </a:r>
            <a:r>
              <a:rPr kumimoji="0" lang="ru-RU" sz="24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uk-UA" sz="24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tabLst>
                <a:tab pos="679450" algn="l"/>
              </a:tabLst>
            </a:pPr>
            <a:r>
              <a:rPr kumimoji="0" lang="ru-RU" sz="24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закладу</a:t>
            </a:r>
            <a:r>
              <a:rPr kumimoji="0" lang="ru-RU" sz="2400" b="1" i="0" u="none" strike="noStrike" cap="none" normalizeH="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дошкільної</a:t>
            </a:r>
            <a:r>
              <a:rPr kumimoji="0" lang="ru-RU" sz="24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uk-UA" sz="24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освіти</a:t>
            </a:r>
            <a:endParaRPr kumimoji="0" lang="ru-RU" sz="2400" b="0" i="0" u="none" strike="noStrike" cap="none" normalizeH="0" baseline="0" dirty="0" smtClean="0">
              <a:ln>
                <a:noFill/>
              </a:ln>
              <a:solidFill>
                <a:schemeClr val="accent4"/>
              </a:solidFill>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7" name="Содержимое 6" descr="245670632_2904011846579346_7271435886389002169_n.jpg"/>
          <p:cNvPicPr>
            <a:picLocks noGrp="1" noChangeAspect="1"/>
          </p:cNvPicPr>
          <p:nvPr>
            <p:ph idx="1"/>
          </p:nvPr>
        </p:nvPicPr>
        <p:blipFill>
          <a:blip r:embed="rId2"/>
          <a:stretch>
            <a:fillRect/>
          </a:stretch>
        </p:blipFill>
        <p:spPr>
          <a:xfrm>
            <a:off x="3214678" y="857232"/>
            <a:ext cx="3929090" cy="3429024"/>
          </a:xfrm>
        </p:spPr>
      </p:pic>
      <p:pic>
        <p:nvPicPr>
          <p:cNvPr id="4" name="Содержимое 3" descr="1603958135_24-p-zelenii-fon-dlya-prezentatsii-powerpoint-27.jpg"/>
          <p:cNvPicPr>
            <a:picLocks noGrp="1" noChangeAspect="1"/>
          </p:cNvPicPr>
          <p:nvPr>
            <p:ph idx="1"/>
          </p:nvPr>
        </p:nvPicPr>
        <p:blipFill>
          <a:blip r:embed="rId3"/>
          <a:stretch>
            <a:fillRect/>
          </a:stretch>
        </p:blipFill>
        <p:spPr>
          <a:xfrm>
            <a:off x="1" y="0"/>
            <a:ext cx="9143999" cy="6858000"/>
          </a:xfrm>
        </p:spPr>
      </p:pic>
      <p:pic>
        <p:nvPicPr>
          <p:cNvPr id="12" name="Рисунок 11" descr="Новорічне свято 1.jpg"/>
          <p:cNvPicPr>
            <a:picLocks noChangeAspect="1"/>
          </p:cNvPicPr>
          <p:nvPr/>
        </p:nvPicPr>
        <p:blipFill>
          <a:blip r:embed="rId4"/>
          <a:stretch>
            <a:fillRect/>
          </a:stretch>
        </p:blipFill>
        <p:spPr>
          <a:xfrm>
            <a:off x="357158" y="0"/>
            <a:ext cx="4071966" cy="3214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Рисунок 12" descr="Новорічне свято.jpg"/>
          <p:cNvPicPr>
            <a:picLocks noChangeAspect="1"/>
          </p:cNvPicPr>
          <p:nvPr/>
        </p:nvPicPr>
        <p:blipFill>
          <a:blip r:embed="rId5"/>
          <a:stretch>
            <a:fillRect/>
          </a:stretch>
        </p:blipFill>
        <p:spPr>
          <a:xfrm>
            <a:off x="4786314" y="0"/>
            <a:ext cx="3929090" cy="3214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Рисунок 13" descr="Новорічне свято 2.jpg"/>
          <p:cNvPicPr>
            <a:picLocks noChangeAspect="1"/>
          </p:cNvPicPr>
          <p:nvPr/>
        </p:nvPicPr>
        <p:blipFill>
          <a:blip r:embed="rId6"/>
          <a:stretch>
            <a:fillRect/>
          </a:stretch>
        </p:blipFill>
        <p:spPr>
          <a:xfrm>
            <a:off x="428596" y="3357562"/>
            <a:ext cx="4039133" cy="3500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Рисунок 14" descr="Новорічне свято 3.jpg"/>
          <p:cNvPicPr>
            <a:picLocks noChangeAspect="1"/>
          </p:cNvPicPr>
          <p:nvPr/>
        </p:nvPicPr>
        <p:blipFill>
          <a:blip r:embed="rId7"/>
          <a:stretch>
            <a:fillRect/>
          </a:stretch>
        </p:blipFill>
        <p:spPr>
          <a:xfrm>
            <a:off x="4786314" y="3286124"/>
            <a:ext cx="3951452" cy="3571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0" y="0"/>
            <a:ext cx="9143999" cy="6858000"/>
          </a:xfrm>
        </p:spPr>
      </p:pic>
      <p:sp>
        <p:nvSpPr>
          <p:cNvPr id="11" name="TextBox 10"/>
          <p:cNvSpPr txBox="1"/>
          <p:nvPr/>
        </p:nvSpPr>
        <p:spPr>
          <a:xfrm>
            <a:off x="1071538" y="1785926"/>
            <a:ext cx="7358114" cy="400110"/>
          </a:xfrm>
          <a:prstGeom prst="rect">
            <a:avLst/>
          </a:prstGeom>
          <a:noFill/>
        </p:spPr>
        <p:txBody>
          <a:bodyPr wrap="square" rtlCol="0">
            <a:spAutoFit/>
          </a:bodyPr>
          <a:lstStyle/>
          <a:p>
            <a:pPr>
              <a:buFont typeface="Arial" pitchFamily="34" charset="0"/>
              <a:buChar char="•"/>
            </a:pPr>
            <a:endParaRPr lang="uk-UA" sz="2000" dirty="0">
              <a:latin typeface="Times New Roman" pitchFamily="18" charset="0"/>
              <a:cs typeface="Times New Roman" pitchFamily="18" charset="0"/>
            </a:endParaRPr>
          </a:p>
        </p:txBody>
      </p:sp>
      <p:sp>
        <p:nvSpPr>
          <p:cNvPr id="39939" name="Rectangle 3"/>
          <p:cNvSpPr>
            <a:spLocks noChangeArrowheads="1"/>
          </p:cNvSpPr>
          <p:nvPr/>
        </p:nvSpPr>
        <p:spPr bwMode="auto">
          <a:xfrm>
            <a:off x="571472" y="0"/>
            <a:ext cx="80010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sz="2400" b="1" dirty="0" smtClean="0">
              <a:solidFill>
                <a:schemeClr val="accent4">
                  <a:lumMod val="75000"/>
                </a:schemeClr>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6" name="Прямоугольник 5"/>
          <p:cNvSpPr/>
          <p:nvPr/>
        </p:nvSpPr>
        <p:spPr>
          <a:xfrm>
            <a:off x="428596" y="1214422"/>
            <a:ext cx="8001056" cy="400110"/>
          </a:xfrm>
          <a:prstGeom prst="rect">
            <a:avLst/>
          </a:prstGeom>
        </p:spPr>
        <p:txBody>
          <a:bodyPr wrap="square">
            <a:spAutoFit/>
          </a:bodyPr>
          <a:lstStyle/>
          <a:p>
            <a:pPr lvl="0" eaLnBrk="0" fontAlgn="base" hangingPunct="0">
              <a:spcBef>
                <a:spcPct val="0"/>
              </a:spcBef>
              <a:spcAft>
                <a:spcPct val="0"/>
              </a:spcAft>
            </a:pPr>
            <a:endParaRPr lang="ru-RU" sz="2000" dirty="0" smtClean="0">
              <a:latin typeface="Times New Roman" pitchFamily="18" charset="0"/>
              <a:cs typeface="Times New Roman" pitchFamily="18" charset="0"/>
            </a:endParaRPr>
          </a:p>
        </p:txBody>
      </p:sp>
      <p:sp>
        <p:nvSpPr>
          <p:cNvPr id="40962" name="Rectangle 2"/>
          <p:cNvSpPr>
            <a:spLocks noChangeArrowheads="1"/>
          </p:cNvSpPr>
          <p:nvPr/>
        </p:nvSpPr>
        <p:spPr bwMode="auto">
          <a:xfrm>
            <a:off x="714348" y="1142984"/>
            <a:ext cx="72866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tabLst/>
            </a:pPr>
            <a:r>
              <a:rPr kumimoji="0" lang="uk-UA"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5058" name="Rectangle 2"/>
          <p:cNvSpPr>
            <a:spLocks noChangeArrowheads="1"/>
          </p:cNvSpPr>
          <p:nvPr/>
        </p:nvSpPr>
        <p:spPr bwMode="auto">
          <a:xfrm>
            <a:off x="0" y="0"/>
            <a:ext cx="88582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4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Педагоги</a:t>
            </a:r>
            <a:r>
              <a:rPr kumimoji="0" lang="ru-RU" sz="2400" b="1" i="0" strike="noStrike" cap="none" normalizeH="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ru-RU" sz="2400" b="1" i="0" strike="noStrike" cap="none" normalizeH="0" dirty="0" err="1" smtClean="0">
                <a:ln>
                  <a:noFill/>
                </a:ln>
                <a:solidFill>
                  <a:schemeClr val="accent4"/>
                </a:solidFill>
                <a:effectLst/>
                <a:latin typeface="Times New Roman" pitchFamily="18" charset="0"/>
                <a:ea typeface="Times New Roman" pitchFamily="18" charset="0"/>
                <a:cs typeface="Times New Roman" pitchFamily="18" charset="0"/>
              </a:rPr>
              <a:t>приймали</a:t>
            </a:r>
            <a:r>
              <a:rPr kumimoji="0" lang="ru-RU" sz="2400" b="1" i="0" strike="noStrike" cap="none" normalizeH="0" dirty="0" smtClean="0">
                <a:ln>
                  <a:noFill/>
                </a:ln>
                <a:solidFill>
                  <a:schemeClr val="accent4"/>
                </a:solidFill>
                <a:effectLst/>
                <a:latin typeface="Times New Roman" pitchFamily="18" charset="0"/>
                <a:ea typeface="Times New Roman" pitchFamily="18" charset="0"/>
                <a:cs typeface="Times New Roman" pitchFamily="18" charset="0"/>
              </a:rPr>
              <a:t> участь</a:t>
            </a:r>
            <a:endParaRPr kumimoji="0" lang="ru-RU" sz="24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4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у </a:t>
            </a:r>
            <a:r>
              <a:rPr kumimoji="0" lang="ru-RU" sz="2400" b="1" i="0"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методичних</a:t>
            </a:r>
            <a:r>
              <a:rPr kumimoji="0" lang="ru-RU" sz="24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заходах </a:t>
            </a:r>
            <a:r>
              <a:rPr kumimoji="0" lang="ru-RU" sz="2400" b="1" i="0"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міста</a:t>
            </a:r>
            <a:r>
              <a:rPr kumimoji="0" lang="ru-RU" sz="24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та </a:t>
            </a:r>
            <a:r>
              <a:rPr kumimoji="0" lang="ru-RU" sz="2400" b="1" i="0"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області</a:t>
            </a:r>
            <a:endParaRPr kumimoji="0" lang="ru-RU" sz="2400" b="0" i="0" strike="noStrike" cap="none" normalizeH="0" baseline="0" dirty="0" smtClean="0">
              <a:ln>
                <a:noFill/>
              </a:ln>
              <a:solidFill>
                <a:schemeClr val="accent4"/>
              </a:solidFill>
              <a:effectLst/>
              <a:latin typeface="Arial" pitchFamily="34" charset="0"/>
              <a:cs typeface="Arial" pitchFamily="34" charset="0"/>
            </a:endParaRPr>
          </a:p>
        </p:txBody>
      </p:sp>
      <p:sp>
        <p:nvSpPr>
          <p:cNvPr id="12" name="TextBox 11"/>
          <p:cNvSpPr txBox="1"/>
          <p:nvPr/>
        </p:nvSpPr>
        <p:spPr>
          <a:xfrm>
            <a:off x="571472" y="1000108"/>
            <a:ext cx="8286808" cy="5078313"/>
          </a:xfrm>
          <a:prstGeom prst="rect">
            <a:avLst/>
          </a:prstGeom>
          <a:noFill/>
        </p:spPr>
        <p:txBody>
          <a:bodyPr wrap="square" rtlCol="0">
            <a:spAutoFit/>
          </a:bodyPr>
          <a:lstStyle/>
          <a:p>
            <a:pPr>
              <a:buFont typeface="Arial" pitchFamily="34" charset="0"/>
              <a:buChar char="•"/>
            </a:pPr>
            <a:r>
              <a:rPr lang="ru-RU" sz="1600" dirty="0" smtClean="0">
                <a:latin typeface="Times New Roman" pitchFamily="18" charset="0"/>
                <a:cs typeface="Times New Roman" pitchFamily="18" charset="0"/>
              </a:rPr>
              <a:t>    у </a:t>
            </a:r>
            <a:r>
              <a:rPr lang="ru-RU" sz="1600" dirty="0" err="1" smtClean="0">
                <a:latin typeface="Times New Roman" pitchFamily="18" charset="0"/>
                <a:cs typeface="Times New Roman" pitchFamily="18" charset="0"/>
              </a:rPr>
              <a:t>засіданні</a:t>
            </a:r>
            <a:r>
              <a:rPr lang="ru-RU" sz="1600"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професійної</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спільноти</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вихователів</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груп</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раннього</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віку</a:t>
            </a:r>
            <a:r>
              <a:rPr lang="ru-RU" sz="1600" b="1"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закладів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дошкільної</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освіти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Старокостянтинівської</a:t>
            </a:r>
            <a:r>
              <a:rPr lang="ru-RU" sz="1600" dirty="0" smtClean="0">
                <a:latin typeface="Times New Roman" pitchFamily="18" charset="0"/>
                <a:cs typeface="Times New Roman" pitchFamily="18" charset="0"/>
              </a:rPr>
              <a:t> МТГ, 28.01.2022 р.(</a:t>
            </a:r>
            <a:r>
              <a:rPr lang="ru-RU" sz="1600" dirty="0" err="1" smtClean="0">
                <a:latin typeface="Times New Roman" pitchFamily="18" charset="0"/>
                <a:cs typeface="Times New Roman" pitchFamily="18" charset="0"/>
              </a:rPr>
              <a:t>керівник</a:t>
            </a:r>
            <a:r>
              <a:rPr lang="ru-RU" sz="1600" dirty="0" smtClean="0">
                <a:latin typeface="Times New Roman" pitchFamily="18" charset="0"/>
                <a:cs typeface="Times New Roman" pitchFamily="18" charset="0"/>
              </a:rPr>
              <a:t> Людмила Гниліцька);</a:t>
            </a:r>
          </a:p>
          <a:p>
            <a:pPr>
              <a:buFont typeface="Arial" pitchFamily="34" charset="0"/>
              <a:buChar char="•"/>
            </a:pPr>
            <a:endParaRPr lang="ru-RU" sz="1600" dirty="0" smtClean="0">
              <a:latin typeface="Times New Roman" pitchFamily="18" charset="0"/>
              <a:cs typeface="Times New Roman" pitchFamily="18" charset="0"/>
            </a:endParaRPr>
          </a:p>
          <a:p>
            <a:pPr>
              <a:buFont typeface="Arial" pitchFamily="34" charset="0"/>
              <a:buChar char="•"/>
            </a:pPr>
            <a:r>
              <a:rPr lang="ru-RU" sz="1600"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семінарі-практикумі</a:t>
            </a:r>
            <a:r>
              <a:rPr lang="ru-RU" sz="1600"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вихователів</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груп</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молодшого</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дошкільного</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віку</a:t>
            </a:r>
            <a:r>
              <a:rPr lang="ru-RU" sz="1600" b="1"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закладів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дошкільної</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освіти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Старокостянтинівської</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міської</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територіальної</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громади</a:t>
            </a:r>
            <a:r>
              <a:rPr lang="ru-RU" sz="1600" dirty="0" smtClean="0">
                <a:latin typeface="Times New Roman" pitchFamily="18" charset="0"/>
                <a:cs typeface="Times New Roman" pitchFamily="18" charset="0"/>
              </a:rPr>
              <a:t> </a:t>
            </a:r>
            <a:r>
              <a:rPr lang="ru-RU" sz="1600" i="1" dirty="0" smtClean="0">
                <a:latin typeface="Times New Roman" pitchFamily="18" charset="0"/>
                <a:cs typeface="Times New Roman" pitchFamily="18" charset="0"/>
              </a:rPr>
              <a:t>(в </a:t>
            </a:r>
            <a:r>
              <a:rPr lang="ru-RU" sz="1600" i="1" dirty="0" err="1" smtClean="0">
                <a:latin typeface="Times New Roman" pitchFamily="18" charset="0"/>
                <a:cs typeface="Times New Roman" pitchFamily="18" charset="0"/>
              </a:rPr>
              <a:t>онлайн-режимі</a:t>
            </a:r>
            <a:r>
              <a:rPr lang="ru-RU" sz="1600" i="1"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20.12.2021р.;</a:t>
            </a:r>
          </a:p>
          <a:p>
            <a:pPr>
              <a:buFont typeface="Arial" pitchFamily="34" charset="0"/>
              <a:buChar char="•"/>
            </a:pPr>
            <a:endParaRPr lang="ru-RU" sz="1600" dirty="0" smtClean="0">
              <a:latin typeface="Times New Roman" pitchFamily="18" charset="0"/>
              <a:cs typeface="Times New Roman" pitchFamily="18" charset="0"/>
            </a:endParaRPr>
          </a:p>
          <a:p>
            <a:pPr>
              <a:buFont typeface="Arial" pitchFamily="34" charset="0"/>
              <a:buChar char="•"/>
            </a:pPr>
            <a:r>
              <a:rPr lang="ru-RU" sz="1600"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майстер</a:t>
            </a:r>
            <a:r>
              <a:rPr lang="ru-RU" sz="1600" b="1" dirty="0" smtClean="0">
                <a:latin typeface="Times New Roman" pitchFamily="18" charset="0"/>
                <a:cs typeface="Times New Roman" pitchFamily="18" charset="0"/>
              </a:rPr>
              <a:t> - </a:t>
            </a:r>
            <a:r>
              <a:rPr lang="ru-RU" sz="1600" b="1" dirty="0" err="1" smtClean="0">
                <a:latin typeface="Times New Roman" pitchFamily="18" charset="0"/>
                <a:cs typeface="Times New Roman" pitchFamily="18" charset="0"/>
              </a:rPr>
              <a:t>класі</a:t>
            </a:r>
            <a:r>
              <a:rPr lang="ru-RU" sz="1600" b="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на тему «</a:t>
            </a:r>
            <a:r>
              <a:rPr lang="ru-RU" sz="1600" dirty="0" err="1" smtClean="0">
                <a:latin typeface="Times New Roman" pitchFamily="18" charset="0"/>
                <a:cs typeface="Times New Roman" pitchFamily="18" charset="0"/>
              </a:rPr>
              <a:t>Використання</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інноваційних</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технологій</a:t>
            </a:r>
            <a:r>
              <a:rPr lang="ru-RU" sz="1600" dirty="0" smtClean="0">
                <a:latin typeface="Times New Roman" pitchFamily="18" charset="0"/>
                <a:cs typeface="Times New Roman" pitchFamily="18" charset="0"/>
              </a:rPr>
              <a:t> в </a:t>
            </a:r>
            <a:r>
              <a:rPr lang="ru-RU" sz="1600" dirty="0" err="1" smtClean="0">
                <a:latin typeface="Times New Roman" pitchFamily="18" charset="0"/>
                <a:cs typeface="Times New Roman" pitchFamily="18" charset="0"/>
              </a:rPr>
              <a:t>роботі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музичного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керівника</a:t>
            </a:r>
            <a:r>
              <a:rPr lang="ru-RU" sz="1600" dirty="0" smtClean="0">
                <a:latin typeface="Times New Roman" pitchFamily="18" charset="0"/>
                <a:cs typeface="Times New Roman" pitchFamily="18" charset="0"/>
              </a:rPr>
              <a:t>», 23.02.2022р..</a:t>
            </a:r>
          </a:p>
          <a:p>
            <a:pPr>
              <a:buFont typeface="Arial" pitchFamily="34" charset="0"/>
              <a:buChar char="•"/>
            </a:pPr>
            <a:endParaRPr lang="ru-RU" sz="1600" dirty="0" smtClean="0">
              <a:latin typeface="Times New Roman" pitchFamily="18" charset="0"/>
              <a:cs typeface="Times New Roman" pitchFamily="18" charset="0"/>
            </a:endParaRPr>
          </a:p>
          <a:p>
            <a:pPr>
              <a:buFont typeface="Arial" pitchFamily="34" charset="0"/>
              <a:buChar char="•"/>
            </a:pPr>
            <a:r>
              <a:rPr lang="uk-UA" sz="1600" dirty="0" smtClean="0">
                <a:latin typeface="Times New Roman" pitchFamily="18" charset="0"/>
                <a:cs typeface="Times New Roman" pitchFamily="18" charset="0"/>
              </a:rPr>
              <a:t>       </a:t>
            </a:r>
            <a:r>
              <a:rPr lang="uk-UA" sz="1600" b="1" dirty="0" smtClean="0">
                <a:latin typeface="Times New Roman" pitchFamily="18" charset="0"/>
                <a:cs typeface="Times New Roman" pitchFamily="18" charset="0"/>
              </a:rPr>
              <a:t>регіональній науково-практичній </a:t>
            </a:r>
            <a:r>
              <a:rPr lang="uk-UA" sz="1600" b="1" dirty="0" err="1" smtClean="0">
                <a:latin typeface="Times New Roman" pitchFamily="18" charset="0"/>
                <a:cs typeface="Times New Roman" pitchFamily="18" charset="0"/>
              </a:rPr>
              <a:t>онлайн-конференції</a:t>
            </a:r>
            <a:r>
              <a:rPr lang="uk-UA" sz="1600" dirty="0" err="1" smtClean="0">
                <a:latin typeface="Times New Roman" pitchFamily="18" charset="0"/>
                <a:cs typeface="Times New Roman" pitchFamily="18" charset="0"/>
              </a:rPr>
              <a:t>”Освіта</a:t>
            </a:r>
            <a:r>
              <a:rPr lang="uk-UA" sz="1600" dirty="0" smtClean="0">
                <a:latin typeface="Times New Roman" pitchFamily="18" charset="0"/>
                <a:cs typeface="Times New Roman" pitchFamily="18" charset="0"/>
              </a:rPr>
              <a:t> дітей  раннього та дошкільного віку:виклики та </a:t>
            </a:r>
            <a:r>
              <a:rPr lang="uk-UA" sz="1600" dirty="0" err="1" smtClean="0">
                <a:latin typeface="Times New Roman" pitchFamily="18" charset="0"/>
                <a:cs typeface="Times New Roman" pitchFamily="18" charset="0"/>
              </a:rPr>
              <a:t>перспективи”</a:t>
            </a:r>
            <a:r>
              <a:rPr lang="uk-UA" sz="1600" dirty="0" smtClean="0">
                <a:latin typeface="Times New Roman" pitchFamily="18" charset="0"/>
                <a:cs typeface="Times New Roman" pitchFamily="18" charset="0"/>
              </a:rPr>
              <a:t> на базі ХОІППО (Інна </a:t>
            </a:r>
            <a:r>
              <a:rPr lang="uk-UA" sz="1600" dirty="0" err="1" smtClean="0">
                <a:latin typeface="Times New Roman" pitchFamily="18" charset="0"/>
                <a:cs typeface="Times New Roman" pitchFamily="18" charset="0"/>
              </a:rPr>
              <a:t>Шидловська</a:t>
            </a:r>
            <a:r>
              <a:rPr lang="uk-UA" sz="1600" dirty="0" smtClean="0">
                <a:latin typeface="Times New Roman" pitchFamily="18" charset="0"/>
                <a:cs typeface="Times New Roman" pitchFamily="18" charset="0"/>
              </a:rPr>
              <a:t>)</a:t>
            </a:r>
          </a:p>
          <a:p>
            <a:pPr>
              <a:buFont typeface="Arial" pitchFamily="34" charset="0"/>
              <a:buChar char="•"/>
            </a:pPr>
            <a:endParaRPr lang="uk-UA" sz="1600" dirty="0" smtClean="0">
              <a:latin typeface="Times New Roman" pitchFamily="18" charset="0"/>
              <a:cs typeface="Times New Roman" pitchFamily="18" charset="0"/>
            </a:endParaRPr>
          </a:p>
          <a:p>
            <a:pPr>
              <a:buFont typeface="Arial" pitchFamily="34" charset="0"/>
              <a:buChar char="•"/>
            </a:pPr>
            <a:r>
              <a:rPr lang="uk-UA" sz="1600" dirty="0" smtClean="0">
                <a:latin typeface="Times New Roman" pitchFamily="18" charset="0"/>
                <a:cs typeface="Times New Roman" pitchFamily="18" charset="0"/>
              </a:rPr>
              <a:t> </a:t>
            </a:r>
            <a:r>
              <a:rPr lang="uk-UA" sz="1600" b="1" dirty="0" smtClean="0">
                <a:latin typeface="Times New Roman" pitchFamily="18" charset="0"/>
                <a:cs typeface="Times New Roman" pitchFamily="18" charset="0"/>
              </a:rPr>
              <a:t>п</a:t>
            </a:r>
            <a:r>
              <a:rPr lang="ru-RU" sz="1600" b="1" dirty="0" err="1" smtClean="0">
                <a:latin typeface="Times New Roman" pitchFamily="18" charset="0"/>
                <a:cs typeface="Times New Roman" pitchFamily="18" charset="0"/>
              </a:rPr>
              <a:t>едагогічній</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виставці</a:t>
            </a:r>
            <a:r>
              <a:rPr lang="ru-RU" sz="1600" b="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a:t>
            </a:r>
            <a:r>
              <a:rPr lang="ru-RU" sz="1600" dirty="0" err="1" smtClean="0">
                <a:latin typeface="Times New Roman" pitchFamily="18" charset="0"/>
                <a:cs typeface="Times New Roman" pitchFamily="18" charset="0"/>
              </a:rPr>
              <a:t>Освіта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Старокостянтинівщини</a:t>
            </a:r>
            <a:r>
              <a:rPr lang="ru-RU" sz="1600" dirty="0" smtClean="0">
                <a:latin typeface="Times New Roman" pitchFamily="18" charset="0"/>
                <a:cs typeface="Times New Roman" pitchFamily="18" charset="0"/>
              </a:rPr>
              <a:t> на шляхах </a:t>
            </a:r>
            <a:r>
              <a:rPr lang="ru-RU" sz="1600" dirty="0" err="1" smtClean="0">
                <a:latin typeface="Times New Roman" pitchFamily="18" charset="0"/>
                <a:cs typeface="Times New Roman" pitchFamily="18" charset="0"/>
              </a:rPr>
              <a:t>реформування</a:t>
            </a:r>
            <a:r>
              <a:rPr lang="ru-RU" sz="1600" dirty="0" smtClean="0">
                <a:latin typeface="Times New Roman" pitchFamily="18" charset="0"/>
                <a:cs typeface="Times New Roman" pitchFamily="18" charset="0"/>
              </a:rPr>
              <a:t>»: </a:t>
            </a:r>
          </a:p>
          <a:p>
            <a:pPr lvl="0"/>
            <a:r>
              <a:rPr lang="uk-UA" sz="1600" dirty="0" smtClean="0">
                <a:latin typeface="Times New Roman" pitchFamily="18" charset="0"/>
                <a:cs typeface="Times New Roman" pitchFamily="18" charset="0"/>
              </a:rPr>
              <a:t>- творчий доробок музичного керівника Катерини </a:t>
            </a:r>
            <a:r>
              <a:rPr lang="uk-UA" sz="1600" dirty="0" err="1" smtClean="0">
                <a:latin typeface="Times New Roman" pitchFamily="18" charset="0"/>
                <a:cs typeface="Times New Roman" pitchFamily="18" charset="0"/>
              </a:rPr>
              <a:t>Оніщук</a:t>
            </a:r>
            <a:r>
              <a:rPr lang="uk-UA" sz="1600" dirty="0" smtClean="0">
                <a:latin typeface="Times New Roman" pitchFamily="18" charset="0"/>
                <a:cs typeface="Times New Roman" pitchFamily="18" charset="0"/>
              </a:rPr>
              <a:t> «Для маленьких діточок в’язка нових казочок» (І місце);</a:t>
            </a:r>
            <a:endParaRPr lang="ru-RU" sz="1600" b="1" dirty="0" smtClean="0">
              <a:latin typeface="Times New Roman" pitchFamily="18" charset="0"/>
              <a:cs typeface="Times New Roman" pitchFamily="18" charset="0"/>
            </a:endParaRPr>
          </a:p>
          <a:p>
            <a:pPr lvl="0"/>
            <a:r>
              <a:rPr lang="uk-UA" sz="1600" dirty="0" smtClean="0">
                <a:latin typeface="Times New Roman" pitchFamily="18" charset="0"/>
                <a:cs typeface="Times New Roman" pitchFamily="18" charset="0"/>
              </a:rPr>
              <a:t>- матеріали з досвіду роботи вихователя Оксани Мазуренко «Розвиток творчих здібностей дітей молодшого дошкільного віку засобами нетрадиційного малювання» (ІІ місце).</a:t>
            </a:r>
            <a:endParaRPr lang="ru-RU" sz="1600" b="1" dirty="0" smtClean="0">
              <a:latin typeface="Times New Roman" pitchFamily="18" charset="0"/>
              <a:cs typeface="Times New Roman" pitchFamily="18" charset="0"/>
            </a:endParaRPr>
          </a:p>
          <a:p>
            <a:pPr>
              <a:buFont typeface="Arial" pitchFamily="34" charset="0"/>
              <a:buChar char="•"/>
            </a:pPr>
            <a:endParaRPr lang="ru-RU" dirty="0" smtClean="0"/>
          </a:p>
          <a:p>
            <a:pPr>
              <a:buFont typeface="Arial" pitchFamily="34" charset="0"/>
              <a:buChar char="•"/>
            </a:pP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0" y="0"/>
            <a:ext cx="9143999" cy="6858000"/>
          </a:xfrm>
        </p:spPr>
      </p:pic>
      <p:sp>
        <p:nvSpPr>
          <p:cNvPr id="11" name="TextBox 10"/>
          <p:cNvSpPr txBox="1"/>
          <p:nvPr/>
        </p:nvSpPr>
        <p:spPr>
          <a:xfrm>
            <a:off x="1071538" y="1785926"/>
            <a:ext cx="7358114" cy="400110"/>
          </a:xfrm>
          <a:prstGeom prst="rect">
            <a:avLst/>
          </a:prstGeom>
          <a:noFill/>
        </p:spPr>
        <p:txBody>
          <a:bodyPr wrap="square" rtlCol="0">
            <a:spAutoFit/>
          </a:bodyPr>
          <a:lstStyle/>
          <a:p>
            <a:pPr>
              <a:buFont typeface="Arial" pitchFamily="34" charset="0"/>
              <a:buChar char="•"/>
            </a:pPr>
            <a:endParaRPr lang="uk-UA" sz="2000" dirty="0">
              <a:latin typeface="Times New Roman" pitchFamily="18" charset="0"/>
              <a:cs typeface="Times New Roman" pitchFamily="18" charset="0"/>
            </a:endParaRPr>
          </a:p>
        </p:txBody>
      </p:sp>
      <p:sp>
        <p:nvSpPr>
          <p:cNvPr id="39939" name="Rectangle 3"/>
          <p:cNvSpPr>
            <a:spLocks noChangeArrowheads="1"/>
          </p:cNvSpPr>
          <p:nvPr/>
        </p:nvSpPr>
        <p:spPr bwMode="auto">
          <a:xfrm>
            <a:off x="571472" y="0"/>
            <a:ext cx="80010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sz="2400" b="1" dirty="0" smtClean="0">
              <a:solidFill>
                <a:schemeClr val="accent4">
                  <a:lumMod val="75000"/>
                </a:schemeClr>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6" name="Прямоугольник 5"/>
          <p:cNvSpPr/>
          <p:nvPr/>
        </p:nvSpPr>
        <p:spPr>
          <a:xfrm>
            <a:off x="428596" y="1214422"/>
            <a:ext cx="8001056" cy="400110"/>
          </a:xfrm>
          <a:prstGeom prst="rect">
            <a:avLst/>
          </a:prstGeom>
        </p:spPr>
        <p:txBody>
          <a:bodyPr wrap="square">
            <a:spAutoFit/>
          </a:bodyPr>
          <a:lstStyle/>
          <a:p>
            <a:pPr lvl="0" eaLnBrk="0" fontAlgn="base" hangingPunct="0">
              <a:spcBef>
                <a:spcPct val="0"/>
              </a:spcBef>
              <a:spcAft>
                <a:spcPct val="0"/>
              </a:spcAft>
            </a:pPr>
            <a:endParaRPr lang="ru-RU" sz="2000" dirty="0" smtClean="0">
              <a:latin typeface="Times New Roman" pitchFamily="18" charset="0"/>
              <a:cs typeface="Times New Roman" pitchFamily="18" charset="0"/>
            </a:endParaRPr>
          </a:p>
        </p:txBody>
      </p:sp>
      <p:sp>
        <p:nvSpPr>
          <p:cNvPr id="40962" name="Rectangle 2"/>
          <p:cNvSpPr>
            <a:spLocks noChangeArrowheads="1"/>
          </p:cNvSpPr>
          <p:nvPr/>
        </p:nvSpPr>
        <p:spPr bwMode="auto">
          <a:xfrm>
            <a:off x="714348" y="1142984"/>
            <a:ext cx="72866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tabLst/>
            </a:pPr>
            <a:r>
              <a:rPr kumimoji="0" lang="uk-UA"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7105" name="Rectangle 1"/>
          <p:cNvSpPr>
            <a:spLocks noChangeArrowheads="1"/>
          </p:cNvSpPr>
          <p:nvPr/>
        </p:nvSpPr>
        <p:spPr bwMode="auto">
          <a:xfrm>
            <a:off x="0" y="0"/>
            <a:ext cx="9144000" cy="6832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400" b="1" i="0" strike="noStrike" cap="none" normalizeH="0" baseline="0" dirty="0" err="1" smtClean="0">
                <a:ln>
                  <a:noFill/>
                </a:ln>
                <a:solidFill>
                  <a:schemeClr val="accent4"/>
                </a:solidFill>
                <a:effectLst/>
                <a:latin typeface="Times New Roman" pitchFamily="18" charset="0"/>
                <a:ea typeface="Tahoma" pitchFamily="34" charset="0"/>
                <a:cs typeface="Times New Roman" pitchFamily="18" charset="0"/>
              </a:rPr>
              <a:t>Інноваційна</a:t>
            </a:r>
            <a:r>
              <a:rPr kumimoji="0" lang="ru-RU" sz="2400" b="1" i="0" strike="noStrike" cap="none" normalizeH="0" baseline="0" dirty="0" smtClean="0">
                <a:ln>
                  <a:noFill/>
                </a:ln>
                <a:solidFill>
                  <a:schemeClr val="accent4"/>
                </a:solidFill>
                <a:effectLst/>
                <a:latin typeface="Times New Roman" pitchFamily="18" charset="0"/>
                <a:ea typeface="Tahoma" pitchFamily="34" charset="0"/>
                <a:cs typeface="Times New Roman" pitchFamily="18" charset="0"/>
              </a:rPr>
              <a:t> </a:t>
            </a:r>
            <a:r>
              <a:rPr kumimoji="0" lang="ru-RU" sz="2400" b="1" i="0" strike="noStrike" cap="none" normalizeH="0" baseline="0" dirty="0" err="1" smtClean="0">
                <a:ln>
                  <a:noFill/>
                </a:ln>
                <a:solidFill>
                  <a:schemeClr val="accent4"/>
                </a:solidFill>
                <a:effectLst/>
                <a:latin typeface="Times New Roman" pitchFamily="18" charset="0"/>
                <a:ea typeface="Tahoma" pitchFamily="34" charset="0"/>
                <a:cs typeface="Times New Roman" pitchFamily="18" charset="0"/>
              </a:rPr>
              <a:t>діяльність</a:t>
            </a:r>
            <a:endParaRPr kumimoji="0" lang="ru-RU" sz="2400" b="1" i="0" strike="noStrike" cap="none" normalizeH="0" baseline="0" dirty="0" smtClean="0">
              <a:ln>
                <a:noFill/>
              </a:ln>
              <a:solidFill>
                <a:schemeClr val="accent4"/>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indent="450850" algn="just" eaLnBrk="0" fontAlgn="base" hangingPunct="0">
              <a:spcBef>
                <a:spcPct val="0"/>
              </a:spcBef>
              <a:spcAft>
                <a:spcPct val="0"/>
              </a:spcAft>
            </a:pPr>
            <a:r>
              <a:rPr lang="uk-UA" dirty="0" smtClean="0">
                <a:latin typeface="Times New Roman" pitchFamily="18" charset="0"/>
                <a:cs typeface="Times New Roman" pitchFamily="18" charset="0"/>
              </a:rPr>
              <a:t>Методичні, організаційно-педагогічні заходи, що проводились в ЗДО стимулювали творчі пошуки педагогів, сприяли впровадженню таких сучасних інноваційних та інформаційно-комунікативних технологій в освітній процес: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Е</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лементи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педагогічної</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спадщини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М.Монтессорі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група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раннього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віку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вихователь</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Інна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Шидловська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Нетрадиційні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техніки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малювання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як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засіб</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розвитку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дітей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молодшої</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групи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творчих</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здібностей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творчої</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уяви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художньо-естетичних</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почуттів</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молодша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група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вихователь</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Оксана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Мазуренко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Нетрадиційні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методи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зображувальної</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діяльності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роботі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дошкільниками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молодша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група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вихователь</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Галина Мельничук;</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Інтеграція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LEGO-технологій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освітню</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діяльність</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дошкільниками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середня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група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№5,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вихователь</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Катерина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Сліпчук</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Розвиток</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мовлення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дошкільників</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допомогою</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мнемотехніки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середня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група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№4,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вихователь</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Валентина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Біла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Формування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комунікативно-мовленнєвої</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компетентності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шляхом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використання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мнемо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таблиць</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старша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група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№6,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вихователь</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Анастасія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Яворська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Ознайомлення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дітей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методами та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прийомами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теорії</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розв’язання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винахідницьких</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завдань</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середня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група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№4,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вихователь</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Галина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Вітюк</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Використання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прийомів</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мнемотехніки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для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розвитку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зв’язного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мовлення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дошкільників</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середня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група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№5,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вчитель-логопед</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Алла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Харчук</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Впровадження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інноваційної</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програми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Веселкова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музикотерапія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молодша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група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музичний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керівник</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Катерина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Оніщук</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0" y="0"/>
            <a:ext cx="9143999" cy="6858000"/>
          </a:xfrm>
        </p:spPr>
      </p:pic>
      <p:sp>
        <p:nvSpPr>
          <p:cNvPr id="11" name="TextBox 10"/>
          <p:cNvSpPr txBox="1"/>
          <p:nvPr/>
        </p:nvSpPr>
        <p:spPr>
          <a:xfrm>
            <a:off x="1071538" y="1785926"/>
            <a:ext cx="7358114" cy="400110"/>
          </a:xfrm>
          <a:prstGeom prst="rect">
            <a:avLst/>
          </a:prstGeom>
          <a:noFill/>
        </p:spPr>
        <p:txBody>
          <a:bodyPr wrap="square" rtlCol="0">
            <a:spAutoFit/>
          </a:bodyPr>
          <a:lstStyle/>
          <a:p>
            <a:pPr>
              <a:buFont typeface="Arial" pitchFamily="34" charset="0"/>
              <a:buChar char="•"/>
            </a:pPr>
            <a:endParaRPr lang="uk-UA" sz="2000" dirty="0">
              <a:latin typeface="Times New Roman" pitchFamily="18" charset="0"/>
              <a:cs typeface="Times New Roman" pitchFamily="18" charset="0"/>
            </a:endParaRPr>
          </a:p>
        </p:txBody>
      </p:sp>
      <p:sp>
        <p:nvSpPr>
          <p:cNvPr id="39939" name="Rectangle 3"/>
          <p:cNvSpPr>
            <a:spLocks noChangeArrowheads="1"/>
          </p:cNvSpPr>
          <p:nvPr/>
        </p:nvSpPr>
        <p:spPr bwMode="auto">
          <a:xfrm>
            <a:off x="571472" y="0"/>
            <a:ext cx="80010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sz="2400" b="1" dirty="0" smtClean="0">
              <a:solidFill>
                <a:schemeClr val="accent4">
                  <a:lumMod val="75000"/>
                </a:schemeClr>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6" name="Прямоугольник 5"/>
          <p:cNvSpPr/>
          <p:nvPr/>
        </p:nvSpPr>
        <p:spPr>
          <a:xfrm>
            <a:off x="428596" y="1214422"/>
            <a:ext cx="8001056" cy="400110"/>
          </a:xfrm>
          <a:prstGeom prst="rect">
            <a:avLst/>
          </a:prstGeom>
        </p:spPr>
        <p:txBody>
          <a:bodyPr wrap="square">
            <a:spAutoFit/>
          </a:bodyPr>
          <a:lstStyle/>
          <a:p>
            <a:pPr lvl="0" eaLnBrk="0" fontAlgn="base" hangingPunct="0">
              <a:spcBef>
                <a:spcPct val="0"/>
              </a:spcBef>
              <a:spcAft>
                <a:spcPct val="0"/>
              </a:spcAft>
            </a:pPr>
            <a:endParaRPr lang="ru-RU" sz="2000" dirty="0" smtClean="0">
              <a:latin typeface="Times New Roman" pitchFamily="18" charset="0"/>
              <a:cs typeface="Times New Roman" pitchFamily="18" charset="0"/>
            </a:endParaRPr>
          </a:p>
        </p:txBody>
      </p:sp>
      <p:sp>
        <p:nvSpPr>
          <p:cNvPr id="40962" name="Rectangle 2"/>
          <p:cNvSpPr>
            <a:spLocks noChangeArrowheads="1"/>
          </p:cNvSpPr>
          <p:nvPr/>
        </p:nvSpPr>
        <p:spPr bwMode="auto">
          <a:xfrm>
            <a:off x="714348" y="1142984"/>
            <a:ext cx="72866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tabLst/>
            </a:pPr>
            <a:r>
              <a:rPr kumimoji="0" lang="uk-UA"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Рисунок 8" descr="Оніщук 1.jpg"/>
          <p:cNvPicPr>
            <a:picLocks noChangeAspect="1"/>
          </p:cNvPicPr>
          <p:nvPr/>
        </p:nvPicPr>
        <p:blipFill>
          <a:blip r:embed="rId3" cstate="print"/>
          <a:stretch>
            <a:fillRect/>
          </a:stretch>
        </p:blipFill>
        <p:spPr>
          <a:xfrm>
            <a:off x="0" y="142852"/>
            <a:ext cx="3500462" cy="3786190"/>
          </a:xfrm>
          <a:prstGeom prst="ellipse">
            <a:avLst/>
          </a:prstGeom>
          <a:ln>
            <a:solidFill>
              <a:srgbClr val="92D050"/>
            </a:solidFill>
          </a:ln>
        </p:spPr>
      </p:pic>
      <p:pic>
        <p:nvPicPr>
          <p:cNvPr id="10" name="Рисунок 9" descr="image5.jpeg"/>
          <p:cNvPicPr>
            <a:picLocks noChangeAspect="1"/>
          </p:cNvPicPr>
          <p:nvPr/>
        </p:nvPicPr>
        <p:blipFill>
          <a:blip r:embed="rId4"/>
          <a:stretch>
            <a:fillRect/>
          </a:stretch>
        </p:blipFill>
        <p:spPr>
          <a:xfrm>
            <a:off x="5500662" y="142852"/>
            <a:ext cx="3643338" cy="3714752"/>
          </a:xfrm>
          <a:prstGeom prst="ellipse">
            <a:avLst/>
          </a:prstGeom>
          <a:ln>
            <a:solidFill>
              <a:srgbClr val="92D050"/>
            </a:solidFill>
          </a:ln>
        </p:spPr>
      </p:pic>
      <p:pic>
        <p:nvPicPr>
          <p:cNvPr id="12" name="Рисунок 11" descr="IMG-61d4237dcaf9f4f880c74ec0d625c730-V.jpg"/>
          <p:cNvPicPr>
            <a:picLocks noChangeAspect="1"/>
          </p:cNvPicPr>
          <p:nvPr/>
        </p:nvPicPr>
        <p:blipFill>
          <a:blip r:embed="rId5"/>
          <a:srcRect t="17500" r="23332"/>
          <a:stretch>
            <a:fillRect/>
          </a:stretch>
        </p:blipFill>
        <p:spPr>
          <a:xfrm>
            <a:off x="2714612" y="2500306"/>
            <a:ext cx="3571900" cy="4357694"/>
          </a:xfrm>
          <a:prstGeom prst="ellipse">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0" y="0"/>
            <a:ext cx="9143999" cy="6858000"/>
          </a:xfrm>
        </p:spPr>
      </p:pic>
      <p:sp>
        <p:nvSpPr>
          <p:cNvPr id="11" name="TextBox 10"/>
          <p:cNvSpPr txBox="1"/>
          <p:nvPr/>
        </p:nvSpPr>
        <p:spPr>
          <a:xfrm>
            <a:off x="1071538" y="1785926"/>
            <a:ext cx="7358114" cy="400110"/>
          </a:xfrm>
          <a:prstGeom prst="rect">
            <a:avLst/>
          </a:prstGeom>
          <a:noFill/>
        </p:spPr>
        <p:txBody>
          <a:bodyPr wrap="square" rtlCol="0">
            <a:spAutoFit/>
          </a:bodyPr>
          <a:lstStyle/>
          <a:p>
            <a:pPr>
              <a:buFont typeface="Arial" pitchFamily="34" charset="0"/>
              <a:buChar char="•"/>
            </a:pPr>
            <a:endParaRPr lang="uk-UA" sz="2000" dirty="0">
              <a:latin typeface="Times New Roman" pitchFamily="18" charset="0"/>
              <a:cs typeface="Times New Roman" pitchFamily="18" charset="0"/>
            </a:endParaRPr>
          </a:p>
        </p:txBody>
      </p:sp>
      <p:sp>
        <p:nvSpPr>
          <p:cNvPr id="39939" name="Rectangle 3"/>
          <p:cNvSpPr>
            <a:spLocks noChangeArrowheads="1"/>
          </p:cNvSpPr>
          <p:nvPr/>
        </p:nvSpPr>
        <p:spPr bwMode="auto">
          <a:xfrm>
            <a:off x="571472" y="0"/>
            <a:ext cx="80010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sz="2400" b="1" dirty="0" smtClean="0">
              <a:solidFill>
                <a:schemeClr val="accent4">
                  <a:lumMod val="75000"/>
                </a:schemeClr>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6" name="Прямоугольник 5"/>
          <p:cNvSpPr/>
          <p:nvPr/>
        </p:nvSpPr>
        <p:spPr>
          <a:xfrm>
            <a:off x="428596" y="1214422"/>
            <a:ext cx="8001056" cy="400110"/>
          </a:xfrm>
          <a:prstGeom prst="rect">
            <a:avLst/>
          </a:prstGeom>
        </p:spPr>
        <p:txBody>
          <a:bodyPr wrap="square">
            <a:spAutoFit/>
          </a:bodyPr>
          <a:lstStyle/>
          <a:p>
            <a:pPr lvl="0" eaLnBrk="0" fontAlgn="base" hangingPunct="0">
              <a:spcBef>
                <a:spcPct val="0"/>
              </a:spcBef>
              <a:spcAft>
                <a:spcPct val="0"/>
              </a:spcAft>
            </a:pPr>
            <a:endParaRPr lang="ru-RU" sz="2000" dirty="0" smtClean="0">
              <a:latin typeface="Times New Roman" pitchFamily="18" charset="0"/>
              <a:cs typeface="Times New Roman" pitchFamily="18" charset="0"/>
            </a:endParaRPr>
          </a:p>
        </p:txBody>
      </p:sp>
      <p:sp>
        <p:nvSpPr>
          <p:cNvPr id="40962" name="Rectangle 2"/>
          <p:cNvSpPr>
            <a:spLocks noChangeArrowheads="1"/>
          </p:cNvSpPr>
          <p:nvPr/>
        </p:nvSpPr>
        <p:spPr bwMode="auto">
          <a:xfrm>
            <a:off x="714348" y="1142984"/>
            <a:ext cx="72866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tabLst/>
            </a:pPr>
            <a:r>
              <a:rPr kumimoji="0" lang="uk-UA"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7105" name="Rectangle 1"/>
          <p:cNvSpPr>
            <a:spLocks noChangeArrowheads="1"/>
          </p:cNvSpPr>
          <p:nvPr/>
        </p:nvSpPr>
        <p:spPr bwMode="auto">
          <a:xfrm>
            <a:off x="0" y="0"/>
            <a:ext cx="91440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900" b="1" i="0"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1285852" y="142852"/>
            <a:ext cx="6286544" cy="707886"/>
          </a:xfrm>
          <a:prstGeom prst="rect">
            <a:avLst/>
          </a:prstGeom>
        </p:spPr>
        <p:txBody>
          <a:bodyPr wrap="square">
            <a:spAutoFit/>
          </a:bodyPr>
          <a:lstStyle/>
          <a:p>
            <a:pPr algn="ctr"/>
            <a:r>
              <a:rPr lang="ru-RU" sz="2000" b="1" dirty="0" err="1" smtClean="0">
                <a:solidFill>
                  <a:schemeClr val="accent4"/>
                </a:solidFill>
                <a:latin typeface="Times New Roman" pitchFamily="18" charset="0"/>
                <a:cs typeface="Times New Roman" pitchFamily="18" charset="0"/>
              </a:rPr>
              <a:t>Організація</a:t>
            </a:r>
            <a:r>
              <a:rPr lang="ru-RU" sz="2000" b="1" dirty="0" smtClean="0">
                <a:solidFill>
                  <a:schemeClr val="accent4"/>
                </a:solidFill>
                <a:latin typeface="Times New Roman" pitchFamily="18" charset="0"/>
                <a:cs typeface="Times New Roman" pitchFamily="18" charset="0"/>
              </a:rPr>
              <a:t> та </a:t>
            </a:r>
            <a:r>
              <a:rPr lang="ru-RU" sz="2000" b="1" dirty="0" err="1" smtClean="0">
                <a:solidFill>
                  <a:schemeClr val="accent4"/>
                </a:solidFill>
                <a:latin typeface="Times New Roman" pitchFamily="18" charset="0"/>
                <a:cs typeface="Times New Roman" pitchFamily="18" charset="0"/>
              </a:rPr>
              <a:t>результативність</a:t>
            </a:r>
            <a:endParaRPr lang="ru-RU" sz="2000" b="1" dirty="0" smtClean="0">
              <a:solidFill>
                <a:schemeClr val="accent4"/>
              </a:solidFill>
              <a:latin typeface="Times New Roman" pitchFamily="18" charset="0"/>
              <a:cs typeface="Times New Roman" pitchFamily="18" charset="0"/>
            </a:endParaRPr>
          </a:p>
          <a:p>
            <a:pPr algn="ctr"/>
            <a:r>
              <a:rPr lang="ru-RU" sz="2000" b="1" dirty="0" smtClean="0">
                <a:solidFill>
                  <a:schemeClr val="accent4"/>
                </a:solidFill>
                <a:latin typeface="Times New Roman" pitchFamily="18" charset="0"/>
                <a:cs typeface="Times New Roman" pitchFamily="18" charset="0"/>
              </a:rPr>
              <a:t> </a:t>
            </a:r>
            <a:r>
              <a:rPr lang="ru-RU" sz="2000" b="1" dirty="0" err="1" smtClean="0">
                <a:solidFill>
                  <a:schemeClr val="accent4"/>
                </a:solidFill>
                <a:latin typeface="Times New Roman" pitchFamily="18" charset="0"/>
                <a:cs typeface="Times New Roman" pitchFamily="18" charset="0"/>
              </a:rPr>
              <a:t>освітнього</a:t>
            </a:r>
            <a:r>
              <a:rPr lang="ru-RU" sz="2000" b="1" dirty="0" smtClean="0">
                <a:solidFill>
                  <a:schemeClr val="accent4"/>
                </a:solidFill>
                <a:latin typeface="Times New Roman" pitchFamily="18" charset="0"/>
                <a:cs typeface="Times New Roman" pitchFamily="18" charset="0"/>
              </a:rPr>
              <a:t> </a:t>
            </a:r>
            <a:r>
              <a:rPr lang="ru-RU" sz="2000" b="1" dirty="0" err="1" smtClean="0">
                <a:solidFill>
                  <a:schemeClr val="accent4"/>
                </a:solidFill>
                <a:latin typeface="Times New Roman" pitchFamily="18" charset="0"/>
                <a:cs typeface="Times New Roman" pitchFamily="18" charset="0"/>
              </a:rPr>
              <a:t>процесу</a:t>
            </a:r>
            <a:endParaRPr lang="ru-RU" sz="2000" b="1" dirty="0">
              <a:solidFill>
                <a:schemeClr val="accent4"/>
              </a:solidFill>
              <a:latin typeface="Times New Roman" pitchFamily="18" charset="0"/>
              <a:cs typeface="Times New Roman" pitchFamily="18" charset="0"/>
            </a:endParaRPr>
          </a:p>
        </p:txBody>
      </p:sp>
      <p:sp>
        <p:nvSpPr>
          <p:cNvPr id="12" name="TextBox 11"/>
          <p:cNvSpPr txBox="1"/>
          <p:nvPr/>
        </p:nvSpPr>
        <p:spPr>
          <a:xfrm>
            <a:off x="1500166" y="1643050"/>
            <a:ext cx="3357586" cy="369332"/>
          </a:xfrm>
          <a:prstGeom prst="rect">
            <a:avLst/>
          </a:prstGeom>
          <a:noFill/>
        </p:spPr>
        <p:txBody>
          <a:bodyPr wrap="square" rtlCol="0">
            <a:spAutoFit/>
          </a:bodyPr>
          <a:lstStyle/>
          <a:p>
            <a:endParaRPr lang="ru-RU" dirty="0"/>
          </a:p>
        </p:txBody>
      </p:sp>
      <p:sp>
        <p:nvSpPr>
          <p:cNvPr id="48130" name="Rectangle 2"/>
          <p:cNvSpPr>
            <a:spLocks noChangeArrowheads="1"/>
          </p:cNvSpPr>
          <p:nvPr/>
        </p:nvSpPr>
        <p:spPr bwMode="auto">
          <a:xfrm>
            <a:off x="357158" y="857232"/>
            <a:ext cx="800105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Зміст</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освітнього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процесу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закладі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визначався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Базовим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компонентом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дошкільної</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освіти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(нова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редакція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Програмою</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розвитку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дитини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дошкільного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віку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Українське</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дошкілля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парціальними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програмами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 себе треба знати, про себе треба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дбати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Дитина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світі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дорожнього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руху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Веселкова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музикотерапія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Дошкільнятам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освіта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для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сталого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розвитку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TextBox 12"/>
          <p:cNvSpPr txBox="1"/>
          <p:nvPr/>
        </p:nvSpPr>
        <p:spPr>
          <a:xfrm>
            <a:off x="500034" y="2357430"/>
            <a:ext cx="6000792" cy="369332"/>
          </a:xfrm>
          <a:prstGeom prst="rect">
            <a:avLst/>
          </a:prstGeom>
          <a:noFill/>
        </p:spPr>
        <p:txBody>
          <a:bodyPr wrap="square" rtlCol="0">
            <a:spAutoFit/>
          </a:bodyPr>
          <a:lstStyle/>
          <a:p>
            <a:pPr marL="342900" indent="-342900">
              <a:buFont typeface="Arial" pitchFamily="34" charset="0"/>
              <a:buChar char="•"/>
            </a:pPr>
            <a:r>
              <a:rPr lang="ru-RU" b="1" dirty="0" err="1" smtClean="0">
                <a:latin typeface="Times New Roman" pitchFamily="18" charset="0"/>
                <a:cs typeface="Times New Roman" pitchFamily="18" charset="0"/>
              </a:rPr>
              <a:t>Результати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контрольно-аналітичної</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діяльності</a:t>
            </a:r>
            <a:endParaRPr lang="ru-RU" b="1" dirty="0">
              <a:latin typeface="Times New Roman" pitchFamily="18" charset="0"/>
              <a:cs typeface="Times New Roman" pitchFamily="18" charset="0"/>
            </a:endParaRPr>
          </a:p>
        </p:txBody>
      </p:sp>
      <p:sp>
        <p:nvSpPr>
          <p:cNvPr id="48132" name="Rectangle 4"/>
          <p:cNvSpPr>
            <a:spLocks noChangeArrowheads="1"/>
          </p:cNvSpPr>
          <p:nvPr/>
        </p:nvSpPr>
        <p:spPr bwMode="auto">
          <a:xfrm>
            <a:off x="1785918" y="2786058"/>
            <a:ext cx="664373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2"/>
                </a:solidFill>
                <a:effectLst/>
                <a:latin typeface="Times New Roman" pitchFamily="18" charset="0"/>
                <a:ea typeface="Times New Roman" pitchFamily="18" charset="0"/>
                <a:cs typeface="Times New Roman" pitchFamily="18" charset="0"/>
              </a:rPr>
              <a:t>Результати</a:t>
            </a:r>
            <a:r>
              <a:rPr kumimoji="0" lang="ru-RU" sz="16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err="1" smtClean="0">
                <a:ln>
                  <a:noFill/>
                </a:ln>
                <a:solidFill>
                  <a:schemeClr val="tx2"/>
                </a:solidFill>
                <a:effectLst/>
                <a:latin typeface="Times New Roman" pitchFamily="18" charset="0"/>
                <a:ea typeface="Times New Roman" pitchFamily="18" charset="0"/>
                <a:cs typeface="Times New Roman" pitchFamily="18" charset="0"/>
              </a:rPr>
              <a:t>визначення</a:t>
            </a:r>
            <a:r>
              <a:rPr kumimoji="0" lang="ru-RU" sz="16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err="1" smtClean="0">
                <a:ln>
                  <a:noFill/>
                </a:ln>
                <a:solidFill>
                  <a:schemeClr val="tx2"/>
                </a:solidFill>
                <a:effectLst/>
                <a:latin typeface="Times New Roman" pitchFamily="18" charset="0"/>
                <a:ea typeface="Times New Roman" pitchFamily="18" charset="0"/>
                <a:cs typeface="Times New Roman" pitchFamily="18" charset="0"/>
              </a:rPr>
              <a:t>ступеня</a:t>
            </a:r>
            <a:r>
              <a:rPr kumimoji="0" lang="ru-RU" sz="16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err="1" smtClean="0">
                <a:ln>
                  <a:noFill/>
                </a:ln>
                <a:solidFill>
                  <a:schemeClr val="tx2"/>
                </a:solidFill>
                <a:effectLst/>
                <a:latin typeface="Times New Roman" pitchFamily="18" charset="0"/>
                <a:ea typeface="Times New Roman" pitchFamily="18" charset="0"/>
                <a:cs typeface="Times New Roman" pitchFamily="18" charset="0"/>
              </a:rPr>
              <a:t>компетентності</a:t>
            </a:r>
            <a:endParaRPr kumimoji="0" lang="ru-RU" sz="1600" b="1"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за І </a:t>
            </a:r>
            <a:r>
              <a:rPr kumimoji="0" lang="ru-RU" sz="1600" b="1" i="0" u="none" strike="noStrike" cap="none" normalizeH="0" baseline="0" dirty="0" err="1" smtClean="0">
                <a:ln>
                  <a:noFill/>
                </a:ln>
                <a:solidFill>
                  <a:schemeClr val="tx2"/>
                </a:solidFill>
                <a:effectLst/>
                <a:latin typeface="Times New Roman" pitchFamily="18" charset="0"/>
                <a:ea typeface="Times New Roman" pitchFamily="18" charset="0"/>
                <a:cs typeface="Times New Roman" pitchFamily="18" charset="0"/>
              </a:rPr>
              <a:t>півріччя</a:t>
            </a:r>
            <a:r>
              <a:rPr kumimoji="0" lang="ru-RU" sz="16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2021-2022 </a:t>
            </a:r>
            <a:r>
              <a:rPr kumimoji="0" lang="ru-RU" sz="1600" b="1" i="0" u="none" strike="noStrike" cap="none" normalizeH="0" baseline="0" dirty="0" err="1" smtClean="0">
                <a:ln>
                  <a:noFill/>
                </a:ln>
                <a:solidFill>
                  <a:schemeClr val="tx2"/>
                </a:solidFill>
                <a:effectLst/>
                <a:latin typeface="Times New Roman" pitchFamily="18" charset="0"/>
                <a:ea typeface="Times New Roman" pitchFamily="18" charset="0"/>
                <a:cs typeface="Times New Roman" pitchFamily="18" charset="0"/>
              </a:rPr>
              <a:t>навчального</a:t>
            </a:r>
            <a:r>
              <a:rPr kumimoji="0" lang="ru-RU" sz="16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року</a:t>
            </a:r>
            <a:endParaRPr kumimoji="0" lang="ru-RU" sz="1600" b="1" i="0" u="none" strike="noStrike" cap="none" normalizeH="0" baseline="0" dirty="0" smtClean="0">
              <a:ln>
                <a:noFill/>
              </a:ln>
              <a:solidFill>
                <a:schemeClr val="tx2"/>
              </a:solidFill>
              <a:effectLst/>
              <a:latin typeface="Times New Roman" pitchFamily="18" charset="0"/>
              <a:cs typeface="Times New Roman" pitchFamily="18" charset="0"/>
            </a:endParaRPr>
          </a:p>
        </p:txBody>
      </p:sp>
      <p:graphicFrame>
        <p:nvGraphicFramePr>
          <p:cNvPr id="17" name="Диаграмма 16"/>
          <p:cNvGraphicFramePr/>
          <p:nvPr/>
        </p:nvGraphicFramePr>
        <p:xfrm>
          <a:off x="928662" y="3429000"/>
          <a:ext cx="7072362" cy="29289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0" y="0"/>
            <a:ext cx="9143999" cy="6858000"/>
          </a:xfrm>
        </p:spPr>
      </p:pic>
      <p:sp>
        <p:nvSpPr>
          <p:cNvPr id="11" name="TextBox 10"/>
          <p:cNvSpPr txBox="1"/>
          <p:nvPr/>
        </p:nvSpPr>
        <p:spPr>
          <a:xfrm>
            <a:off x="1071538" y="1785926"/>
            <a:ext cx="7358114" cy="400110"/>
          </a:xfrm>
          <a:prstGeom prst="rect">
            <a:avLst/>
          </a:prstGeom>
          <a:noFill/>
        </p:spPr>
        <p:txBody>
          <a:bodyPr wrap="square" rtlCol="0">
            <a:spAutoFit/>
          </a:bodyPr>
          <a:lstStyle/>
          <a:p>
            <a:pPr>
              <a:buFont typeface="Arial" pitchFamily="34" charset="0"/>
              <a:buChar char="•"/>
            </a:pPr>
            <a:endParaRPr lang="uk-UA" sz="2000" dirty="0">
              <a:latin typeface="Times New Roman" pitchFamily="18" charset="0"/>
              <a:cs typeface="Times New Roman" pitchFamily="18" charset="0"/>
            </a:endParaRPr>
          </a:p>
        </p:txBody>
      </p:sp>
      <p:sp>
        <p:nvSpPr>
          <p:cNvPr id="39939" name="Rectangle 3"/>
          <p:cNvSpPr>
            <a:spLocks noChangeArrowheads="1"/>
          </p:cNvSpPr>
          <p:nvPr/>
        </p:nvSpPr>
        <p:spPr bwMode="auto">
          <a:xfrm>
            <a:off x="571472" y="0"/>
            <a:ext cx="80010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sz="2400" b="1" dirty="0" smtClean="0">
              <a:solidFill>
                <a:schemeClr val="accent4">
                  <a:lumMod val="75000"/>
                </a:schemeClr>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6" name="Прямоугольник 5"/>
          <p:cNvSpPr/>
          <p:nvPr/>
        </p:nvSpPr>
        <p:spPr>
          <a:xfrm>
            <a:off x="428596" y="1214422"/>
            <a:ext cx="8001056" cy="400110"/>
          </a:xfrm>
          <a:prstGeom prst="rect">
            <a:avLst/>
          </a:prstGeom>
        </p:spPr>
        <p:txBody>
          <a:bodyPr wrap="square">
            <a:spAutoFit/>
          </a:bodyPr>
          <a:lstStyle/>
          <a:p>
            <a:pPr lvl="0" eaLnBrk="0" fontAlgn="base" hangingPunct="0">
              <a:spcBef>
                <a:spcPct val="0"/>
              </a:spcBef>
              <a:spcAft>
                <a:spcPct val="0"/>
              </a:spcAft>
            </a:pPr>
            <a:endParaRPr lang="ru-RU" sz="2000" dirty="0" smtClean="0">
              <a:latin typeface="Times New Roman" pitchFamily="18" charset="0"/>
              <a:cs typeface="Times New Roman" pitchFamily="18" charset="0"/>
            </a:endParaRPr>
          </a:p>
        </p:txBody>
      </p:sp>
      <p:sp>
        <p:nvSpPr>
          <p:cNvPr id="40962" name="Rectangle 2"/>
          <p:cNvSpPr>
            <a:spLocks noChangeArrowheads="1"/>
          </p:cNvSpPr>
          <p:nvPr/>
        </p:nvSpPr>
        <p:spPr bwMode="auto">
          <a:xfrm>
            <a:off x="714348" y="1142984"/>
            <a:ext cx="72866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tabLst/>
            </a:pPr>
            <a:r>
              <a:rPr kumimoji="0" lang="uk-UA"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7105" name="Rectangle 1"/>
          <p:cNvSpPr>
            <a:spLocks noChangeArrowheads="1"/>
          </p:cNvSpPr>
          <p:nvPr/>
        </p:nvSpPr>
        <p:spPr bwMode="auto">
          <a:xfrm>
            <a:off x="0" y="0"/>
            <a:ext cx="91440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900" b="1" i="0"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1500166" y="1643050"/>
            <a:ext cx="3357586" cy="369332"/>
          </a:xfrm>
          <a:prstGeom prst="rect">
            <a:avLst/>
          </a:prstGeom>
          <a:noFill/>
        </p:spPr>
        <p:txBody>
          <a:bodyPr wrap="square" rtlCol="0">
            <a:spAutoFit/>
          </a:bodyPr>
          <a:lstStyle/>
          <a:p>
            <a:endParaRPr lang="ru-RU" dirty="0"/>
          </a:p>
        </p:txBody>
      </p:sp>
      <p:sp>
        <p:nvSpPr>
          <p:cNvPr id="48130" name="Rectangle 2"/>
          <p:cNvSpPr>
            <a:spLocks noChangeArrowheads="1"/>
          </p:cNvSpPr>
          <p:nvPr/>
        </p:nvSpPr>
        <p:spPr bwMode="auto">
          <a:xfrm>
            <a:off x="571472" y="857232"/>
            <a:ext cx="700092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Box 12"/>
          <p:cNvSpPr txBox="1"/>
          <p:nvPr/>
        </p:nvSpPr>
        <p:spPr>
          <a:xfrm>
            <a:off x="500034" y="785794"/>
            <a:ext cx="8072494" cy="1600438"/>
          </a:xfrm>
          <a:prstGeom prst="rect">
            <a:avLst/>
          </a:prstGeom>
          <a:noFill/>
        </p:spPr>
        <p:txBody>
          <a:bodyPr wrap="square" rtlCol="0">
            <a:spAutoFit/>
          </a:bodyPr>
          <a:lstStyle/>
          <a:p>
            <a:pPr algn="ctr">
              <a:buFont typeface="Arial" pitchFamily="34" charset="0"/>
              <a:buChar char="•"/>
            </a:pP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Результати</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визначення</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ступеня</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компетентності</a:t>
            </a:r>
            <a:r>
              <a:rPr lang="ru-RU" sz="2000" b="1" dirty="0" smtClean="0">
                <a:solidFill>
                  <a:schemeClr val="tx2"/>
                </a:solidFill>
                <a:latin typeface="Times New Roman" pitchFamily="18" charset="0"/>
                <a:cs typeface="Times New Roman" pitchFamily="18" charset="0"/>
              </a:rPr>
              <a:t> </a:t>
            </a:r>
          </a:p>
          <a:p>
            <a:pPr algn="ctr"/>
            <a:r>
              <a:rPr lang="ru-RU" sz="2000" b="1" dirty="0" smtClean="0">
                <a:solidFill>
                  <a:schemeClr val="tx2"/>
                </a:solidFill>
                <a:latin typeface="Times New Roman" pitchFamily="18" charset="0"/>
                <a:cs typeface="Times New Roman" pitchFamily="18" charset="0"/>
              </a:rPr>
              <a:t>старших </a:t>
            </a:r>
            <a:r>
              <a:rPr lang="ru-RU" sz="2000" b="1" dirty="0" err="1" smtClean="0">
                <a:solidFill>
                  <a:schemeClr val="tx2"/>
                </a:solidFill>
                <a:latin typeface="Times New Roman" pitchFamily="18" charset="0"/>
                <a:cs typeface="Times New Roman" pitchFamily="18" charset="0"/>
              </a:rPr>
              <a:t>дошкільників</a:t>
            </a:r>
            <a:r>
              <a:rPr lang="ru-RU" sz="2000" b="1" dirty="0" smtClean="0">
                <a:solidFill>
                  <a:schemeClr val="tx2"/>
                </a:solidFill>
                <a:latin typeface="Times New Roman" pitchFamily="18" charset="0"/>
                <a:cs typeface="Times New Roman" pitchFamily="18" charset="0"/>
              </a:rPr>
              <a:t>  </a:t>
            </a:r>
          </a:p>
          <a:p>
            <a:pPr algn="ctr"/>
            <a:r>
              <a:rPr lang="ru-RU" sz="2000" b="1" dirty="0" smtClean="0">
                <a:solidFill>
                  <a:schemeClr val="tx2"/>
                </a:solidFill>
                <a:latin typeface="Times New Roman" pitchFamily="18" charset="0"/>
                <a:cs typeface="Times New Roman" pitchFamily="18" charset="0"/>
              </a:rPr>
              <a:t>за </a:t>
            </a:r>
            <a:r>
              <a:rPr lang="ru-RU" sz="2000" b="1" dirty="0" err="1" smtClean="0">
                <a:solidFill>
                  <a:schemeClr val="tx2"/>
                </a:solidFill>
                <a:latin typeface="Times New Roman" pitchFamily="18" charset="0"/>
                <a:cs typeface="Times New Roman" pitchFamily="18" charset="0"/>
              </a:rPr>
              <a:t>допомогою</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кваліметричної</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моделі</a:t>
            </a:r>
            <a:endParaRPr lang="ru-RU" sz="2000" b="1" dirty="0" smtClean="0">
              <a:solidFill>
                <a:schemeClr val="tx2"/>
              </a:solidFill>
              <a:latin typeface="Times New Roman" pitchFamily="18" charset="0"/>
              <a:cs typeface="Times New Roman" pitchFamily="18" charset="0"/>
            </a:endParaRPr>
          </a:p>
          <a:p>
            <a:pPr algn="ctr"/>
            <a:r>
              <a:rPr lang="ru-RU" sz="2000" b="1" dirty="0" smtClean="0">
                <a:solidFill>
                  <a:schemeClr val="tx2"/>
                </a:solidFill>
                <a:latin typeface="Times New Roman" pitchFamily="18" charset="0"/>
                <a:cs typeface="Times New Roman" pitchFamily="18" charset="0"/>
              </a:rPr>
              <a:t>за І </a:t>
            </a:r>
            <a:r>
              <a:rPr lang="ru-RU" sz="2000" b="1" dirty="0" err="1" smtClean="0">
                <a:solidFill>
                  <a:schemeClr val="tx2"/>
                </a:solidFill>
                <a:latin typeface="Times New Roman" pitchFamily="18" charset="0"/>
                <a:cs typeface="Times New Roman" pitchFamily="18" charset="0"/>
              </a:rPr>
              <a:t>півріччя</a:t>
            </a:r>
            <a:r>
              <a:rPr lang="ru-RU" sz="2000" b="1" dirty="0" smtClean="0">
                <a:solidFill>
                  <a:schemeClr val="tx2"/>
                </a:solidFill>
                <a:latin typeface="Times New Roman" pitchFamily="18" charset="0"/>
                <a:cs typeface="Times New Roman" pitchFamily="18" charset="0"/>
              </a:rPr>
              <a:t> 2021-2022 </a:t>
            </a:r>
            <a:r>
              <a:rPr lang="ru-RU" sz="2000" b="1" dirty="0" err="1" smtClean="0">
                <a:solidFill>
                  <a:schemeClr val="tx2"/>
                </a:solidFill>
                <a:latin typeface="Times New Roman" pitchFamily="18" charset="0"/>
                <a:cs typeface="Times New Roman" pitchFamily="18" charset="0"/>
              </a:rPr>
              <a:t>навчального</a:t>
            </a:r>
            <a:r>
              <a:rPr lang="ru-RU" sz="2000" b="1" dirty="0" smtClean="0">
                <a:solidFill>
                  <a:schemeClr val="tx2"/>
                </a:solidFill>
                <a:latin typeface="Times New Roman" pitchFamily="18" charset="0"/>
                <a:cs typeface="Times New Roman" pitchFamily="18" charset="0"/>
              </a:rPr>
              <a:t> року</a:t>
            </a:r>
          </a:p>
          <a:p>
            <a:pPr marL="342900" indent="-342900">
              <a:buFont typeface="Arial" pitchFamily="34" charset="0"/>
              <a:buChar char="•"/>
            </a:pPr>
            <a:endParaRPr lang="ru-RU" dirty="0"/>
          </a:p>
        </p:txBody>
      </p:sp>
      <p:graphicFrame>
        <p:nvGraphicFramePr>
          <p:cNvPr id="16" name="Диаграмма 15"/>
          <p:cNvGraphicFramePr/>
          <p:nvPr/>
        </p:nvGraphicFramePr>
        <p:xfrm>
          <a:off x="642910" y="2428868"/>
          <a:ext cx="7643866" cy="392909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11" name="TextBox 10"/>
          <p:cNvSpPr txBox="1"/>
          <p:nvPr/>
        </p:nvSpPr>
        <p:spPr>
          <a:xfrm>
            <a:off x="1071538" y="1785926"/>
            <a:ext cx="7358114" cy="400110"/>
          </a:xfrm>
          <a:prstGeom prst="rect">
            <a:avLst/>
          </a:prstGeom>
          <a:noFill/>
        </p:spPr>
        <p:txBody>
          <a:bodyPr wrap="square" rtlCol="0">
            <a:spAutoFit/>
          </a:bodyPr>
          <a:lstStyle/>
          <a:p>
            <a:pPr>
              <a:buFont typeface="Arial" pitchFamily="34" charset="0"/>
              <a:buChar char="•"/>
            </a:pPr>
            <a:endParaRPr lang="uk-UA" sz="2000" dirty="0">
              <a:latin typeface="Times New Roman" pitchFamily="18" charset="0"/>
              <a:cs typeface="Times New Roman" pitchFamily="18" charset="0"/>
            </a:endParaRPr>
          </a:p>
        </p:txBody>
      </p:sp>
      <p:sp>
        <p:nvSpPr>
          <p:cNvPr id="39939" name="Rectangle 3"/>
          <p:cNvSpPr>
            <a:spLocks noChangeArrowheads="1"/>
          </p:cNvSpPr>
          <p:nvPr/>
        </p:nvSpPr>
        <p:spPr bwMode="auto">
          <a:xfrm>
            <a:off x="571472" y="0"/>
            <a:ext cx="80010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sz="2400" b="1" dirty="0" smtClean="0">
              <a:solidFill>
                <a:schemeClr val="accent4">
                  <a:lumMod val="75000"/>
                </a:schemeClr>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6" name="Прямоугольник 5"/>
          <p:cNvSpPr/>
          <p:nvPr/>
        </p:nvSpPr>
        <p:spPr>
          <a:xfrm>
            <a:off x="428596" y="1214422"/>
            <a:ext cx="8001056" cy="400110"/>
          </a:xfrm>
          <a:prstGeom prst="rect">
            <a:avLst/>
          </a:prstGeom>
        </p:spPr>
        <p:txBody>
          <a:bodyPr wrap="square">
            <a:spAutoFit/>
          </a:bodyPr>
          <a:lstStyle/>
          <a:p>
            <a:pPr lvl="0" eaLnBrk="0" fontAlgn="base" hangingPunct="0">
              <a:spcBef>
                <a:spcPct val="0"/>
              </a:spcBef>
              <a:spcAft>
                <a:spcPct val="0"/>
              </a:spcAft>
            </a:pPr>
            <a:endParaRPr lang="ru-RU" sz="2000" dirty="0" smtClean="0">
              <a:latin typeface="Times New Roman" pitchFamily="18" charset="0"/>
              <a:cs typeface="Times New Roman" pitchFamily="18" charset="0"/>
            </a:endParaRPr>
          </a:p>
        </p:txBody>
      </p:sp>
      <p:sp>
        <p:nvSpPr>
          <p:cNvPr id="40962" name="Rectangle 2"/>
          <p:cNvSpPr>
            <a:spLocks noChangeArrowheads="1"/>
          </p:cNvSpPr>
          <p:nvPr/>
        </p:nvSpPr>
        <p:spPr bwMode="auto">
          <a:xfrm>
            <a:off x="714348" y="1142984"/>
            <a:ext cx="72866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tabLst/>
            </a:pPr>
            <a:r>
              <a:rPr kumimoji="0" lang="uk-UA"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7105" name="Rectangle 1"/>
          <p:cNvSpPr>
            <a:spLocks noChangeArrowheads="1"/>
          </p:cNvSpPr>
          <p:nvPr/>
        </p:nvSpPr>
        <p:spPr bwMode="auto">
          <a:xfrm>
            <a:off x="0" y="0"/>
            <a:ext cx="91440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900" b="1" i="0"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1500166" y="1643050"/>
            <a:ext cx="3357586" cy="369332"/>
          </a:xfrm>
          <a:prstGeom prst="rect">
            <a:avLst/>
          </a:prstGeom>
          <a:noFill/>
        </p:spPr>
        <p:txBody>
          <a:bodyPr wrap="square" rtlCol="0">
            <a:spAutoFit/>
          </a:bodyPr>
          <a:lstStyle/>
          <a:p>
            <a:endParaRPr lang="ru-RU" dirty="0"/>
          </a:p>
        </p:txBody>
      </p:sp>
      <p:sp>
        <p:nvSpPr>
          <p:cNvPr id="18" name="TextBox 17"/>
          <p:cNvSpPr txBox="1"/>
          <p:nvPr/>
        </p:nvSpPr>
        <p:spPr>
          <a:xfrm>
            <a:off x="2285984" y="1428736"/>
            <a:ext cx="2500330" cy="369332"/>
          </a:xfrm>
          <a:prstGeom prst="rect">
            <a:avLst/>
          </a:prstGeom>
          <a:noFill/>
        </p:spPr>
        <p:txBody>
          <a:bodyPr wrap="square" rtlCol="0">
            <a:spAutoFit/>
          </a:bodyPr>
          <a:lstStyle/>
          <a:p>
            <a:endParaRPr lang="ru-RU" dirty="0"/>
          </a:p>
        </p:txBody>
      </p:sp>
      <p:graphicFrame>
        <p:nvGraphicFramePr>
          <p:cNvPr id="20" name="Диаграмма 19"/>
          <p:cNvGraphicFramePr/>
          <p:nvPr/>
        </p:nvGraphicFramePr>
        <p:xfrm>
          <a:off x="357158" y="1643050"/>
          <a:ext cx="8286808" cy="5072098"/>
        </p:xfrm>
        <a:graphic>
          <a:graphicData uri="http://schemas.openxmlformats.org/drawingml/2006/chart">
            <c:chart xmlns:c="http://schemas.openxmlformats.org/drawingml/2006/chart" xmlns:r="http://schemas.openxmlformats.org/officeDocument/2006/relationships" r:id="rId3"/>
          </a:graphicData>
        </a:graphic>
      </p:graphicFrame>
      <p:sp>
        <p:nvSpPr>
          <p:cNvPr id="49157" name="Rectangle 5"/>
          <p:cNvSpPr>
            <a:spLocks noChangeArrowheads="1"/>
          </p:cNvSpPr>
          <p:nvPr/>
        </p:nvSpPr>
        <p:spPr bwMode="auto">
          <a:xfrm>
            <a:off x="1214414" y="500042"/>
            <a:ext cx="6382774" cy="150810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buFont typeface="Arial" pitchFamily="34" charset="0"/>
              <a:buChar char="•"/>
            </a:pPr>
            <a:r>
              <a:rPr kumimoji="0" lang="ru-RU" sz="20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chemeClr val="tx2"/>
                </a:solidFill>
                <a:effectLst/>
                <a:latin typeface="Times New Roman" pitchFamily="18" charset="0"/>
                <a:ea typeface="Times New Roman" pitchFamily="18" charset="0"/>
                <a:cs typeface="Times New Roman" pitchFamily="18" charset="0"/>
              </a:rPr>
              <a:t>Результати</a:t>
            </a:r>
            <a:r>
              <a:rPr kumimoji="0" lang="ru-RU" sz="20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chemeClr val="tx2"/>
                </a:solidFill>
                <a:effectLst/>
                <a:latin typeface="Times New Roman" pitchFamily="18" charset="0"/>
                <a:ea typeface="Times New Roman" pitchFamily="18" charset="0"/>
                <a:cs typeface="Times New Roman" pitchFamily="18" charset="0"/>
              </a:rPr>
              <a:t>моніторингу</a:t>
            </a:r>
            <a:r>
              <a:rPr kumimoji="0" lang="ru-RU" sz="20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chemeClr val="tx2"/>
                </a:solidFill>
                <a:effectLst/>
                <a:latin typeface="Times New Roman" pitchFamily="18" charset="0"/>
                <a:ea typeface="Times New Roman" pitchFamily="18" charset="0"/>
                <a:cs typeface="Times New Roman" pitchFamily="18" charset="0"/>
              </a:rPr>
              <a:t>розвитку</a:t>
            </a:r>
            <a:r>
              <a:rPr kumimoji="0" lang="ru-RU" sz="20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компетентностей </a:t>
            </a:r>
          </a:p>
          <a:p>
            <a:pPr algn="ctr" fontAlgn="base">
              <a:spcBef>
                <a:spcPct val="0"/>
              </a:spcBef>
              <a:spcAft>
                <a:spcPct val="0"/>
              </a:spcAft>
            </a:pPr>
            <a:r>
              <a:rPr kumimoji="0" lang="ru-RU" sz="20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старших </a:t>
            </a:r>
            <a:r>
              <a:rPr kumimoji="0" lang="ru-RU" sz="2000" b="1" i="0" u="none" strike="noStrike" cap="none" normalizeH="0" baseline="0" dirty="0" err="1" smtClean="0">
                <a:ln>
                  <a:noFill/>
                </a:ln>
                <a:solidFill>
                  <a:schemeClr val="tx2"/>
                </a:solidFill>
                <a:effectLst/>
                <a:latin typeface="Times New Roman" pitchFamily="18" charset="0"/>
                <a:ea typeface="Times New Roman" pitchFamily="18" charset="0"/>
                <a:cs typeface="Times New Roman" pitchFamily="18" charset="0"/>
              </a:rPr>
              <a:t>дошкільників</a:t>
            </a:r>
            <a:r>
              <a:rPr lang="ru-RU" sz="2000" b="1" dirty="0" smtClean="0">
                <a:solidFill>
                  <a:schemeClr val="tx2"/>
                </a:solidFill>
                <a:latin typeface="Times New Roman" pitchFamily="18" charset="0"/>
                <a:cs typeface="Times New Roman" pitchFamily="18" charset="0"/>
              </a:rPr>
              <a:t> </a:t>
            </a:r>
          </a:p>
          <a:p>
            <a:pPr algn="ctr" fontAlgn="base">
              <a:spcBef>
                <a:spcPct val="0"/>
              </a:spcBef>
              <a:spcAft>
                <a:spcPct val="0"/>
              </a:spcAft>
            </a:pPr>
            <a:r>
              <a:rPr lang="ru-RU" sz="2000" b="1" dirty="0" smtClean="0">
                <a:solidFill>
                  <a:schemeClr val="tx2"/>
                </a:solidFill>
                <a:latin typeface="Times New Roman" pitchFamily="18" charset="0"/>
                <a:cs typeface="Times New Roman" pitchFamily="18" charset="0"/>
              </a:rPr>
              <a:t>за І</a:t>
            </a:r>
            <a:r>
              <a:rPr lang="uk-UA" sz="2000" b="1" dirty="0" smtClean="0">
                <a:solidFill>
                  <a:schemeClr val="tx2"/>
                </a:solidFill>
                <a:latin typeface="Times New Roman" pitchFamily="18" charset="0"/>
                <a:cs typeface="Times New Roman" pitchFamily="18" charset="0"/>
              </a:rPr>
              <a:t>І </a:t>
            </a:r>
            <a:r>
              <a:rPr lang="ru-RU" sz="2000" b="1" dirty="0" err="1" smtClean="0">
                <a:solidFill>
                  <a:schemeClr val="tx2"/>
                </a:solidFill>
                <a:latin typeface="Times New Roman" pitchFamily="18" charset="0"/>
                <a:cs typeface="Times New Roman" pitchFamily="18" charset="0"/>
              </a:rPr>
              <a:t>півріччя</a:t>
            </a:r>
            <a:r>
              <a:rPr lang="ru-RU" sz="2000" b="1" dirty="0" smtClean="0">
                <a:solidFill>
                  <a:schemeClr val="tx2"/>
                </a:solidFill>
                <a:latin typeface="Times New Roman" pitchFamily="18" charset="0"/>
                <a:cs typeface="Times New Roman" pitchFamily="18" charset="0"/>
              </a:rPr>
              <a:t> 2021-2022 </a:t>
            </a:r>
            <a:r>
              <a:rPr lang="ru-RU" sz="2000" b="1" dirty="0" err="1" smtClean="0">
                <a:solidFill>
                  <a:schemeClr val="tx2"/>
                </a:solidFill>
                <a:latin typeface="Times New Roman" pitchFamily="18" charset="0"/>
                <a:cs typeface="Times New Roman" pitchFamily="18" charset="0"/>
              </a:rPr>
              <a:t>навчального</a:t>
            </a:r>
            <a:r>
              <a:rPr lang="ru-RU" sz="2000" b="1" dirty="0" smtClean="0">
                <a:solidFill>
                  <a:schemeClr val="tx2"/>
                </a:solidFill>
                <a:latin typeface="Times New Roman" pitchFamily="18" charset="0"/>
                <a:cs typeface="Times New Roman" pitchFamily="18" charset="0"/>
              </a:rPr>
              <a:t> року</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4F81BD"/>
                </a:solidFill>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1603958135_24-p-zelenii-fon-dlya-prezentatsii-powerpoint-27.jpg"/>
          <p:cNvPicPr>
            <a:picLocks noChangeAspect="1"/>
          </p:cNvPicPr>
          <p:nvPr/>
        </p:nvPicPr>
        <p:blipFill>
          <a:blip r:embed="rId2"/>
          <a:stretch>
            <a:fillRect/>
          </a:stretch>
        </p:blipFill>
        <p:spPr>
          <a:xfrm>
            <a:off x="0" y="0"/>
            <a:ext cx="9143999" cy="6858000"/>
          </a:xfrm>
          <a:prstGeom prst="rect">
            <a:avLst/>
          </a:prstGeom>
        </p:spPr>
      </p:pic>
      <p:sp>
        <p:nvSpPr>
          <p:cNvPr id="5" name="Rectangle 5"/>
          <p:cNvSpPr>
            <a:spLocks noChangeArrowheads="1"/>
          </p:cNvSpPr>
          <p:nvPr/>
        </p:nvSpPr>
        <p:spPr bwMode="auto">
          <a:xfrm>
            <a:off x="1142976" y="571480"/>
            <a:ext cx="5084982"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ru-RU" sz="2400" b="1" dirty="0" smtClean="0">
                <a:solidFill>
                  <a:schemeClr val="accent4"/>
                </a:solidFill>
                <a:latin typeface="Times New Roman" pitchFamily="18" charset="0"/>
                <a:cs typeface="Times New Roman" pitchFamily="18" charset="0"/>
              </a:rPr>
              <a:t>К</a:t>
            </a:r>
            <a:r>
              <a:rPr lang="uk-UA" sz="2400" b="1" dirty="0" err="1" smtClean="0">
                <a:solidFill>
                  <a:schemeClr val="accent4"/>
                </a:solidFill>
                <a:latin typeface="Times New Roman" pitchFamily="18" charset="0"/>
                <a:cs typeface="Times New Roman" pitchFamily="18" charset="0"/>
              </a:rPr>
              <a:t>онтрольно-аналітична</a:t>
            </a:r>
            <a:r>
              <a:rPr lang="uk-UA" sz="2400" b="1" dirty="0" smtClean="0">
                <a:solidFill>
                  <a:schemeClr val="accent4"/>
                </a:solidFill>
                <a:latin typeface="Times New Roman" pitchFamily="18" charset="0"/>
                <a:cs typeface="Times New Roman" pitchFamily="18" charset="0"/>
              </a:rPr>
              <a:t> діяльність</a:t>
            </a:r>
          </a:p>
          <a:p>
            <a:pPr algn="ctr" fontAlgn="base">
              <a:spcBef>
                <a:spcPct val="0"/>
              </a:spcBef>
              <a:spcAft>
                <a:spcPct val="0"/>
              </a:spcAft>
            </a:pPr>
            <a:endParaRPr lang="ru-RU" sz="2400" b="1" dirty="0" smtClean="0">
              <a:solidFill>
                <a:schemeClr val="accent4"/>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4F81BD"/>
                </a:solidFill>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714348" y="1000108"/>
            <a:ext cx="8001056" cy="5293757"/>
          </a:xfrm>
          <a:prstGeom prst="rect">
            <a:avLst/>
          </a:prstGeom>
        </p:spPr>
        <p:txBody>
          <a:bodyPr wrap="square">
            <a:spAutoFit/>
          </a:bodyPr>
          <a:lstStyle/>
          <a:p>
            <a:pPr algn="just"/>
            <a:r>
              <a:rPr lang="uk-UA" sz="2000" dirty="0" smtClean="0">
                <a:latin typeface="Times New Roman" pitchFamily="18" charset="0"/>
                <a:cs typeface="Times New Roman" pitchFamily="18" charset="0"/>
              </a:rPr>
              <a:t>       Відповідно до річного плану роботи на 2021-2022 навчальний рік в закладі систематично проводилось вивчення стану організації освітнього процесу, яке включало комплексне вивчення стану організації освітньої роботи; комплексне вивчення готовності дітей до навчання в школі; вибірковий контроль охоплення дітей гуртковою роботою; тематичне вивчення «Стан сформованості природничо-екологічної компетентності дітей дошкільного віку, як складової розвитку особистості в дошкільному навчальному закладі №1 «Теремок»»; тематичне вивчення «Стан музичної діяльності дітей дошкільного віку в ДНЗ №1 «Теремок» за освітнім напрямом «Дитина у світі мистецтва»»; вибірковий контроль «Дотримання вимог щодо ведення документації  вихователів» тощо. Аналіз роботи вихователів та діяльності дітей свідчать про те, що більшість вихователів закладу  володіють ефективними засобами впливу на дітей, забезпечують розвивальний характер навчання, високий рівень розумової активності дітей, формування стійких навичок, умінь і знань.</a:t>
            </a:r>
            <a:endParaRPr lang="ru-RU" sz="2000" b="1"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 name="Содержимое 3" descr="1603958135_24-p-zelenii-fon-dlya-prezentatsii-powerpoint-27.jpg"/>
          <p:cNvPicPr>
            <a:picLocks noChangeAspect="1"/>
          </p:cNvPicPr>
          <p:nvPr/>
        </p:nvPicPr>
        <p:blipFill>
          <a:blip r:embed="rId2"/>
          <a:stretch>
            <a:fillRect/>
          </a:stretch>
        </p:blipFill>
        <p:spPr>
          <a:xfrm>
            <a:off x="0" y="0"/>
            <a:ext cx="9143999" cy="6858000"/>
          </a:xfrm>
          <a:prstGeom prst="rect">
            <a:avLst/>
          </a:prstGeom>
        </p:spPr>
      </p:pic>
      <p:sp>
        <p:nvSpPr>
          <p:cNvPr id="6" name="Rectangle 5"/>
          <p:cNvSpPr>
            <a:spLocks noChangeArrowheads="1"/>
          </p:cNvSpPr>
          <p:nvPr/>
        </p:nvSpPr>
        <p:spPr bwMode="auto">
          <a:xfrm>
            <a:off x="857224" y="571480"/>
            <a:ext cx="7572428"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uk-UA" sz="2400" b="1" dirty="0" smtClean="0">
                <a:solidFill>
                  <a:schemeClr val="accent4"/>
                </a:solidFill>
                <a:latin typeface="Times New Roman" pitchFamily="18" charset="0"/>
                <a:cs typeface="Times New Roman" pitchFamily="18" charset="0"/>
              </a:rPr>
              <a:t>Внутрішня система забезпечення якості </a:t>
            </a:r>
          </a:p>
          <a:p>
            <a:pPr algn="ctr" fontAlgn="base">
              <a:spcBef>
                <a:spcPct val="0"/>
              </a:spcBef>
              <a:spcAft>
                <a:spcPct val="0"/>
              </a:spcAft>
            </a:pPr>
            <a:r>
              <a:rPr lang="uk-UA" sz="2400" b="1" dirty="0" smtClean="0">
                <a:solidFill>
                  <a:schemeClr val="accent4"/>
                </a:solidFill>
                <a:latin typeface="Times New Roman" pitchFamily="18" charset="0"/>
                <a:cs typeface="Times New Roman" pitchFamily="18" charset="0"/>
              </a:rPr>
              <a:t>дошкільної освіти в ЗДО №1 </a:t>
            </a:r>
            <a:r>
              <a:rPr lang="uk-UA" sz="2400" b="1" dirty="0" err="1" smtClean="0">
                <a:solidFill>
                  <a:schemeClr val="accent4"/>
                </a:solidFill>
                <a:latin typeface="Times New Roman" pitchFamily="18" charset="0"/>
                <a:cs typeface="Times New Roman" pitchFamily="18" charset="0"/>
              </a:rPr>
              <a:t>“Теремок”</a:t>
            </a:r>
            <a:endParaRPr lang="uk-UA" sz="2400" b="1" dirty="0" smtClean="0">
              <a:solidFill>
                <a:schemeClr val="accent4"/>
              </a:solidFill>
              <a:latin typeface="Times New Roman" pitchFamily="18" charset="0"/>
              <a:cs typeface="Times New Roman" pitchFamily="18" charset="0"/>
            </a:endParaRPr>
          </a:p>
          <a:p>
            <a:pPr algn="ctr" fontAlgn="base">
              <a:spcBef>
                <a:spcPct val="0"/>
              </a:spcBef>
              <a:spcAft>
                <a:spcPct val="0"/>
              </a:spcAft>
            </a:pPr>
            <a:endParaRPr lang="ru-RU" sz="2400" b="1" dirty="0" smtClean="0">
              <a:solidFill>
                <a:schemeClr val="accent4"/>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4F81BD"/>
                </a:solidFill>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500034" y="1571612"/>
            <a:ext cx="800105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2000"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На виконання Законів України «Про освіту», наказу Державної служби якості освіти України від 30.11.2020 №01-11/71 «Про затвердження Методичних рекомендацій з питань формування внутрішньої системи забезпечення якості освіти у закладах дошкільної освіти», наказу МОН України від 16.01.2020 №54 «Про затвердження Порядку проведення моніторингу якості освіти» в закладі </a:t>
            </a:r>
            <a:r>
              <a:rPr lang="uk-UA" sz="1700" b="1" dirty="0" smtClean="0">
                <a:latin typeface="Times New Roman" pitchFamily="18" charset="0"/>
                <a:cs typeface="Times New Roman" pitchFamily="18" charset="0"/>
              </a:rPr>
              <a:t>впроваджуємо внутрішню систему якості освіти</a:t>
            </a:r>
            <a:r>
              <a:rPr lang="uk-UA" sz="1700" dirty="0" smtClean="0">
                <a:latin typeface="Times New Roman" pitchFamily="18" charset="0"/>
                <a:cs typeface="Times New Roman" pitchFamily="18" charset="0"/>
              </a:rPr>
              <a:t> (ВСЗЯО): розроблене Положення про ВСЗЯО, Положення про моніторинг, Про академічну </a:t>
            </a:r>
            <a:r>
              <a:rPr lang="uk-UA" sz="1700" dirty="0" err="1" smtClean="0">
                <a:latin typeface="Times New Roman" pitchFamily="18" charset="0"/>
                <a:cs typeface="Times New Roman" pitchFamily="18" charset="0"/>
              </a:rPr>
              <a:t>доброчесніть</a:t>
            </a:r>
            <a:r>
              <a:rPr lang="uk-UA" sz="1700" dirty="0" smtClean="0">
                <a:latin typeface="Times New Roman" pitchFamily="18" charset="0"/>
                <a:cs typeface="Times New Roman" pitchFamily="18" charset="0"/>
              </a:rPr>
              <a:t>, видані керівником накази. Протягом 2021-2022 навчального року було проведено внутрішній моніторинг якості освіти за напрямом «Фахова діяльність педагогічних працівників закладу дошкільної освіти». </a:t>
            </a:r>
          </a:p>
          <a:p>
            <a:pPr algn="just"/>
            <a:r>
              <a:rPr lang="uk-UA" sz="1700" dirty="0" smtClean="0">
                <a:latin typeface="Times New Roman" pitchFamily="18" charset="0"/>
                <a:cs typeface="Times New Roman" pitchFamily="18" charset="0"/>
              </a:rPr>
              <a:t>    Отримані результати моніторингових досліджень за даним напрямом систематизовано та узагальнено, за результатами яких виявлено та </a:t>
            </a:r>
            <a:r>
              <a:rPr lang="uk-UA" sz="1700" dirty="0" err="1" smtClean="0">
                <a:latin typeface="Times New Roman" pitchFamily="18" charset="0"/>
                <a:cs typeface="Times New Roman" pitchFamily="18" charset="0"/>
              </a:rPr>
              <a:t>відстежено</a:t>
            </a:r>
            <a:r>
              <a:rPr lang="uk-UA" sz="1700" dirty="0" smtClean="0">
                <a:latin typeface="Times New Roman" pitchFamily="18" charset="0"/>
                <a:cs typeface="Times New Roman" pitchFamily="18" charset="0"/>
              </a:rPr>
              <a:t> тенденції у розвитку якості дошкільної освіти в закладі, встановлено відповідності фактичних результатів освітньої діяльності її заявленим цілям. Оцінка та аналіз ступеню, напряму і причин відхилень від цілей протягом 2021-2022 </a:t>
            </a:r>
            <a:r>
              <a:rPr lang="uk-UA" sz="1700" dirty="0" err="1" smtClean="0">
                <a:latin typeface="Times New Roman" pitchFamily="18" charset="0"/>
                <a:cs typeface="Times New Roman" pitchFamily="18" charset="0"/>
              </a:rPr>
              <a:t>н.р</a:t>
            </a:r>
            <a:r>
              <a:rPr lang="uk-UA" sz="1700" dirty="0" smtClean="0">
                <a:latin typeface="Times New Roman" pitchFamily="18" charset="0"/>
                <a:cs typeface="Times New Roman" pitchFamily="18" charset="0"/>
              </a:rPr>
              <a:t>. дали можливість спрогнозувати діяльність закладу на наступний 2022-2023 навчальний рік.</a:t>
            </a:r>
            <a:endParaRPr lang="ru-RU" sz="1700" b="1" dirty="0" smtClean="0">
              <a:latin typeface="Times New Roman" pitchFamily="18" charset="0"/>
              <a:cs typeface="Times New Roman" pitchFamily="18" charset="0"/>
            </a:endParaRPr>
          </a:p>
          <a:p>
            <a:pPr algn="just"/>
            <a:endParaRPr lang="uk-UA" sz="2400" dirty="0" smtClean="0">
              <a:latin typeface="Times New Roman" pitchFamily="18" charset="0"/>
              <a:cs typeface="Times New Roman" pitchFamily="18" charset="0"/>
            </a:endParaRPr>
          </a:p>
          <a:p>
            <a:pPr indent="450850" algn="just" fontAlgn="base">
              <a:spcBef>
                <a:spcPct val="0"/>
              </a:spcBef>
              <a:spcAft>
                <a:spcPct val="0"/>
              </a:spcAft>
            </a:pPr>
            <a:r>
              <a:rPr lang="uk-UA"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uk-UA" sz="28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uk-UA" sz="28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endParaRPr kumimoji="0" lang="uk-UA" sz="2800" b="0" i="0" strike="noStrike" cap="none" normalizeH="0" baseline="0" dirty="0" smtClean="0">
              <a:ln>
                <a:noFill/>
              </a:ln>
              <a:solidFill>
                <a:schemeClr val="accent4"/>
              </a:solidFill>
              <a:effectLst/>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0" y="0"/>
            <a:ext cx="9143999" cy="6858000"/>
          </a:xfrm>
        </p:spPr>
      </p:pic>
      <p:sp>
        <p:nvSpPr>
          <p:cNvPr id="11" name="TextBox 10"/>
          <p:cNvSpPr txBox="1"/>
          <p:nvPr/>
        </p:nvSpPr>
        <p:spPr>
          <a:xfrm>
            <a:off x="1071538" y="1785926"/>
            <a:ext cx="7358114" cy="400110"/>
          </a:xfrm>
          <a:prstGeom prst="rect">
            <a:avLst/>
          </a:prstGeom>
          <a:noFill/>
        </p:spPr>
        <p:txBody>
          <a:bodyPr wrap="square" rtlCol="0">
            <a:spAutoFit/>
          </a:bodyPr>
          <a:lstStyle/>
          <a:p>
            <a:pPr>
              <a:buFont typeface="Arial" pitchFamily="34" charset="0"/>
              <a:buChar char="•"/>
            </a:pPr>
            <a:endParaRPr lang="uk-UA" sz="2000" dirty="0">
              <a:latin typeface="Times New Roman" pitchFamily="18" charset="0"/>
              <a:cs typeface="Times New Roman" pitchFamily="18" charset="0"/>
            </a:endParaRPr>
          </a:p>
        </p:txBody>
      </p:sp>
      <p:sp>
        <p:nvSpPr>
          <p:cNvPr id="39939" name="Rectangle 3"/>
          <p:cNvSpPr>
            <a:spLocks noChangeArrowheads="1"/>
          </p:cNvSpPr>
          <p:nvPr/>
        </p:nvSpPr>
        <p:spPr bwMode="auto">
          <a:xfrm>
            <a:off x="571472" y="0"/>
            <a:ext cx="80010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sz="2400" b="1" dirty="0" smtClean="0">
              <a:solidFill>
                <a:schemeClr val="accent4">
                  <a:lumMod val="75000"/>
                </a:schemeClr>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6" name="Прямоугольник 5"/>
          <p:cNvSpPr/>
          <p:nvPr/>
        </p:nvSpPr>
        <p:spPr>
          <a:xfrm>
            <a:off x="428596" y="1214422"/>
            <a:ext cx="8001056" cy="400110"/>
          </a:xfrm>
          <a:prstGeom prst="rect">
            <a:avLst/>
          </a:prstGeom>
        </p:spPr>
        <p:txBody>
          <a:bodyPr wrap="square">
            <a:spAutoFit/>
          </a:bodyPr>
          <a:lstStyle/>
          <a:p>
            <a:pPr lvl="0" eaLnBrk="0" fontAlgn="base" hangingPunct="0">
              <a:spcBef>
                <a:spcPct val="0"/>
              </a:spcBef>
              <a:spcAft>
                <a:spcPct val="0"/>
              </a:spcAft>
            </a:pPr>
            <a:endParaRPr lang="ru-RU" sz="2000" dirty="0" smtClean="0">
              <a:latin typeface="Times New Roman" pitchFamily="18" charset="0"/>
              <a:cs typeface="Times New Roman" pitchFamily="18" charset="0"/>
            </a:endParaRPr>
          </a:p>
        </p:txBody>
      </p:sp>
      <p:sp>
        <p:nvSpPr>
          <p:cNvPr id="40962" name="Rectangle 2"/>
          <p:cNvSpPr>
            <a:spLocks noChangeArrowheads="1"/>
          </p:cNvSpPr>
          <p:nvPr/>
        </p:nvSpPr>
        <p:spPr bwMode="auto">
          <a:xfrm>
            <a:off x="714348" y="1142984"/>
            <a:ext cx="72866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tabLst/>
            </a:pPr>
            <a:r>
              <a:rPr kumimoji="0" lang="uk-UA"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7105" name="Rectangle 1"/>
          <p:cNvSpPr>
            <a:spLocks noChangeArrowheads="1"/>
          </p:cNvSpPr>
          <p:nvPr/>
        </p:nvSpPr>
        <p:spPr bwMode="auto">
          <a:xfrm>
            <a:off x="0" y="0"/>
            <a:ext cx="91440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900" b="1" i="0"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1500166" y="1643050"/>
            <a:ext cx="3357586" cy="369332"/>
          </a:xfrm>
          <a:prstGeom prst="rect">
            <a:avLst/>
          </a:prstGeom>
          <a:noFill/>
        </p:spPr>
        <p:txBody>
          <a:bodyPr wrap="square" rtlCol="0">
            <a:spAutoFit/>
          </a:bodyPr>
          <a:lstStyle/>
          <a:p>
            <a:endParaRPr lang="ru-RU" dirty="0"/>
          </a:p>
        </p:txBody>
      </p:sp>
      <p:sp>
        <p:nvSpPr>
          <p:cNvPr id="18" name="TextBox 17"/>
          <p:cNvSpPr txBox="1"/>
          <p:nvPr/>
        </p:nvSpPr>
        <p:spPr>
          <a:xfrm>
            <a:off x="2071670" y="142852"/>
            <a:ext cx="5072098" cy="461665"/>
          </a:xfrm>
          <a:prstGeom prst="rect">
            <a:avLst/>
          </a:prstGeom>
          <a:noFill/>
        </p:spPr>
        <p:txBody>
          <a:bodyPr wrap="square" rtlCol="0">
            <a:spAutoFit/>
          </a:bodyPr>
          <a:lstStyle/>
          <a:p>
            <a:r>
              <a:rPr lang="ru-RU" sz="2400" b="1" dirty="0" err="1" smtClean="0">
                <a:solidFill>
                  <a:schemeClr val="accent4"/>
                </a:solidFill>
                <a:latin typeface="Times New Roman" pitchFamily="18" charset="0"/>
                <a:cs typeface="Times New Roman" pitchFamily="18" charset="0"/>
              </a:rPr>
              <a:t>Гурткова</a:t>
            </a:r>
            <a:r>
              <a:rPr lang="ru-RU" sz="2400" b="1" dirty="0" smtClean="0">
                <a:solidFill>
                  <a:schemeClr val="accent4"/>
                </a:solidFill>
                <a:latin typeface="Times New Roman" pitchFamily="18" charset="0"/>
                <a:cs typeface="Times New Roman" pitchFamily="18" charset="0"/>
              </a:rPr>
              <a:t> робота </a:t>
            </a:r>
            <a:r>
              <a:rPr lang="ru-RU" sz="2400" b="1" dirty="0" err="1" smtClean="0">
                <a:solidFill>
                  <a:schemeClr val="accent4"/>
                </a:solidFill>
                <a:latin typeface="Times New Roman" pitchFamily="18" charset="0"/>
                <a:cs typeface="Times New Roman" pitchFamily="18" charset="0"/>
              </a:rPr>
              <a:t>з</a:t>
            </a:r>
            <a:r>
              <a:rPr lang="ru-RU" sz="2400" b="1" dirty="0" smtClean="0">
                <a:solidFill>
                  <a:schemeClr val="accent4"/>
                </a:solidFill>
                <a:latin typeface="Times New Roman" pitchFamily="18" charset="0"/>
                <a:cs typeface="Times New Roman" pitchFamily="18" charset="0"/>
              </a:rPr>
              <a:t> </a:t>
            </a:r>
            <a:r>
              <a:rPr lang="ru-RU" sz="2400" b="1" dirty="0" err="1" smtClean="0">
                <a:solidFill>
                  <a:schemeClr val="accent4"/>
                </a:solidFill>
                <a:latin typeface="Times New Roman" pitchFamily="18" charset="0"/>
                <a:cs typeface="Times New Roman" pitchFamily="18" charset="0"/>
              </a:rPr>
              <a:t>дошкільниками</a:t>
            </a:r>
            <a:endParaRPr lang="ru-RU" sz="2400" dirty="0">
              <a:solidFill>
                <a:schemeClr val="accent4"/>
              </a:solidFill>
              <a:latin typeface="Times New Roman" pitchFamily="18" charset="0"/>
              <a:cs typeface="Times New Roman" pitchFamily="18" charset="0"/>
            </a:endParaRPr>
          </a:p>
        </p:txBody>
      </p:sp>
      <p:sp>
        <p:nvSpPr>
          <p:cNvPr id="51201" name="Rectangle 1"/>
          <p:cNvSpPr>
            <a:spLocks noChangeArrowheads="1"/>
          </p:cNvSpPr>
          <p:nvPr/>
        </p:nvSpPr>
        <p:spPr bwMode="auto">
          <a:xfrm>
            <a:off x="0" y="671691"/>
            <a:ext cx="5572132"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pPr>
            <a:r>
              <a:rPr lang="uk-UA" sz="1400" dirty="0" smtClean="0">
                <a:latin typeface="Times New Roman" pitchFamily="18" charset="0"/>
                <a:cs typeface="Times New Roman" pitchFamily="18" charset="0"/>
              </a:rPr>
              <a:t>Відповідно до ст. 4 п. 2, ст. 6, 7, 23 Закону України «Про дошкільну освіту», п.21 Положення про дошкільний навчальний заклад, затвердженого постановою Кабінету Міністрів України від 12 березня 2003 р. №305, Статуту ДНЗ та вимог Базового компонента дошкільної освіти, що визначають надання дітям у ЗДО додаткових освітніх послуг та з метою здійснення рівності умов для реалізації задатків, здібностей, обдарувань, різнобічного розвитку кожної дитини у ДНЗ №1 «Теремок» проводилася гурткова робота з дітьми 5-го та 6-го р. ж. на безоплатній та платній основі.</a:t>
            </a:r>
            <a:endParaRPr lang="ru-RU" sz="1400" b="1" dirty="0" smtClean="0">
              <a:latin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безоплатній</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основі</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Гурток</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екологічного</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виховання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«Клуб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юних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естетів</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природи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Кількість</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дітей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відвідують</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гурток</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12.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Вікова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категорія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діти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5-го року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життя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Керівник</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гуртка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вихователь</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Катерина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Сліпчук</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Гурток</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Юні</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дослідники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використання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пошуково-дослідницької</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діяльності</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Кількість</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дітей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відвідують</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гурток</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12.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Вікова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категорія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діти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6-го року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життя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Керівник</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гуртка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вихователь</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Валентина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Міщенко</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Гурток</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музичних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інструментах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Маленькі</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віртуози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Кількість</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дітей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відвідують</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гурток</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12.Вікова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категорія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діти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6-го року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життя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Керівник</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гуртка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музичний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керівник</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Наталія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Мороз.</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платній</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основі</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Гурток</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навчанню</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дітей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англійської</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мови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EnglishClub</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Кількість</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дітей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відвідують</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гурток</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40.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Вікова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категорія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діти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5-го та 6-го року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життя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Керівник</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гуртка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Олена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Охремчук</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3" name="Рисунок 12" descr="IMG-1893488b91971505bd06900708425c92-V.jpg"/>
          <p:cNvPicPr>
            <a:picLocks noChangeAspect="1"/>
          </p:cNvPicPr>
          <p:nvPr/>
        </p:nvPicPr>
        <p:blipFill>
          <a:blip r:embed="rId3" cstate="print"/>
          <a:stretch>
            <a:fillRect/>
          </a:stretch>
        </p:blipFill>
        <p:spPr>
          <a:xfrm>
            <a:off x="5564163" y="571480"/>
            <a:ext cx="3579837" cy="29289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Рисунок 13" descr="IMG-19c9be5ade2bba8de5a1d5aa276d927d-V.jpg"/>
          <p:cNvPicPr>
            <a:picLocks noChangeAspect="1"/>
          </p:cNvPicPr>
          <p:nvPr/>
        </p:nvPicPr>
        <p:blipFill>
          <a:blip r:embed="rId4" cstate="print"/>
          <a:srcRect/>
          <a:stretch>
            <a:fillRect/>
          </a:stretch>
        </p:blipFill>
        <p:spPr>
          <a:xfrm>
            <a:off x="6429388" y="3524227"/>
            <a:ext cx="2500330" cy="3333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1027" name="Rectangle 3"/>
          <p:cNvSpPr>
            <a:spLocks noChangeArrowheads="1"/>
          </p:cNvSpPr>
          <p:nvPr/>
        </p:nvSpPr>
        <p:spPr bwMode="auto">
          <a:xfrm>
            <a:off x="142844" y="642918"/>
            <a:ext cx="4714908"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indent="342900" fontAlgn="base">
              <a:spcBef>
                <a:spcPct val="0"/>
              </a:spcBef>
              <a:spcAft>
                <a:spcPct val="0"/>
              </a:spcAft>
            </a:pPr>
            <a:r>
              <a:rPr lang="ru-RU" dirty="0" err="1" smtClean="0">
                <a:solidFill>
                  <a:srgbClr val="000000"/>
                </a:solidFill>
                <a:latin typeface="Times New Roman" pitchFamily="18" charset="0"/>
                <a:ea typeface="Times New Roman" pitchFamily="18" charset="0"/>
                <a:cs typeface="Times New Roman" pitchFamily="18" charset="0"/>
              </a:rPr>
              <a:t>Проектна</a:t>
            </a:r>
            <a:r>
              <a:rPr lang="ru-RU" dirty="0" smtClean="0">
                <a:solidFill>
                  <a:srgbClr val="000000"/>
                </a:solidFill>
                <a:latin typeface="Times New Roman" pitchFamily="18" charset="0"/>
                <a:ea typeface="Times New Roman" pitchFamily="18" charset="0"/>
                <a:cs typeface="Times New Roman" pitchFamily="18" charset="0"/>
              </a:rPr>
              <a:t> </a:t>
            </a:r>
            <a:r>
              <a:rPr lang="ru-RU" dirty="0" err="1" smtClean="0">
                <a:solidFill>
                  <a:srgbClr val="000000"/>
                </a:solidFill>
                <a:latin typeface="Times New Roman" pitchFamily="18" charset="0"/>
                <a:ea typeface="Times New Roman" pitchFamily="18" charset="0"/>
                <a:cs typeface="Times New Roman" pitchFamily="18" charset="0"/>
              </a:rPr>
              <a:t>потужність</a:t>
            </a:r>
            <a:r>
              <a:rPr lang="ru-RU" dirty="0" smtClean="0">
                <a:solidFill>
                  <a:srgbClr val="000000"/>
                </a:solidFill>
                <a:latin typeface="Times New Roman" pitchFamily="18" charset="0"/>
                <a:ea typeface="Times New Roman" pitchFamily="18" charset="0"/>
                <a:cs typeface="Times New Roman" pitchFamily="18" charset="0"/>
              </a:rPr>
              <a:t>: 68 </a:t>
            </a:r>
            <a:r>
              <a:rPr lang="ru-RU" dirty="0" err="1" smtClean="0">
                <a:solidFill>
                  <a:srgbClr val="000000"/>
                </a:solidFill>
                <a:latin typeface="Times New Roman" pitchFamily="18" charset="0"/>
                <a:ea typeface="Times New Roman" pitchFamily="18" charset="0"/>
                <a:cs typeface="Times New Roman" pitchFamily="18" charset="0"/>
              </a:rPr>
              <a:t>місць</a:t>
            </a:r>
            <a:endParaRPr lang="ru-RU" dirty="0" smtClean="0">
              <a:solidFill>
                <a:srgbClr val="000000"/>
              </a:solidFill>
              <a:latin typeface="Times New Roman" pitchFamily="18" charset="0"/>
              <a:ea typeface="Times New Roman" pitchFamily="18" charset="0"/>
              <a:cs typeface="Times New Roman" pitchFamily="18" charset="0"/>
            </a:endParaRPr>
          </a:p>
          <a:p>
            <a:pPr indent="342900" fontAlgn="base">
              <a:spcBef>
                <a:spcPct val="0"/>
              </a:spcBef>
              <a:spcAft>
                <a:spcPct val="0"/>
              </a:spcAft>
            </a:pPr>
            <a:endParaRPr lang="ru-RU" dirty="0" smtClean="0">
              <a:solidFill>
                <a:srgbClr val="000000"/>
              </a:solidFill>
              <a:latin typeface="Times New Roman" pitchFamily="18" charset="0"/>
              <a:ea typeface="Times New Roman" pitchFamily="18" charset="0"/>
              <a:cs typeface="Times New Roman" pitchFamily="18" charset="0"/>
            </a:endParaRPr>
          </a:p>
          <a:p>
            <a:pPr indent="342900"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У 2021-2022 </a:t>
            </a:r>
            <a:r>
              <a:rPr lang="ru-RU" dirty="0" err="1" smtClean="0">
                <a:solidFill>
                  <a:srgbClr val="000000"/>
                </a:solidFill>
                <a:latin typeface="Times New Roman" pitchFamily="18" charset="0"/>
                <a:ea typeface="Times New Roman" pitchFamily="18" charset="0"/>
                <a:cs typeface="Times New Roman" pitchFamily="18" charset="0"/>
              </a:rPr>
              <a:t>навчальному</a:t>
            </a:r>
            <a:r>
              <a:rPr lang="ru-RU" dirty="0" smtClean="0">
                <a:solidFill>
                  <a:srgbClr val="000000"/>
                </a:solidFill>
                <a:latin typeface="Times New Roman" pitchFamily="18" charset="0"/>
                <a:ea typeface="Times New Roman" pitchFamily="18" charset="0"/>
                <a:cs typeface="Times New Roman" pitchFamily="18" charset="0"/>
              </a:rPr>
              <a:t> </a:t>
            </a:r>
            <a:r>
              <a:rPr lang="ru-RU" dirty="0" err="1" smtClean="0">
                <a:solidFill>
                  <a:srgbClr val="000000"/>
                </a:solidFill>
                <a:latin typeface="Times New Roman" pitchFamily="18" charset="0"/>
                <a:ea typeface="Times New Roman" pitchFamily="18" charset="0"/>
                <a:cs typeface="Times New Roman" pitchFamily="18" charset="0"/>
              </a:rPr>
              <a:t>році</a:t>
            </a:r>
            <a:r>
              <a:rPr lang="ru-RU" dirty="0" smtClean="0">
                <a:solidFill>
                  <a:srgbClr val="000000"/>
                </a:solidFill>
                <a:latin typeface="Times New Roman" pitchFamily="18" charset="0"/>
                <a:ea typeface="Times New Roman" pitchFamily="18" charset="0"/>
                <a:cs typeface="Times New Roman" pitchFamily="18" charset="0"/>
              </a:rPr>
              <a:t>  ЗДО №1 «Теремок» </a:t>
            </a:r>
            <a:r>
              <a:rPr lang="ru-RU" dirty="0" err="1" smtClean="0">
                <a:solidFill>
                  <a:srgbClr val="000000"/>
                </a:solidFill>
                <a:latin typeface="Times New Roman" pitchFamily="18" charset="0"/>
                <a:ea typeface="Times New Roman" pitchFamily="18" charset="0"/>
                <a:cs typeface="Times New Roman" pitchFamily="18" charset="0"/>
              </a:rPr>
              <a:t>відвідувало</a:t>
            </a:r>
            <a:r>
              <a:rPr lang="ru-RU" dirty="0" smtClean="0">
                <a:solidFill>
                  <a:srgbClr val="000000"/>
                </a:solidFill>
                <a:latin typeface="Times New Roman" pitchFamily="18" charset="0"/>
                <a:ea typeface="Times New Roman" pitchFamily="18" charset="0"/>
                <a:cs typeface="Times New Roman" pitchFamily="18" charset="0"/>
              </a:rPr>
              <a:t> 114 </a:t>
            </a:r>
            <a:r>
              <a:rPr lang="ru-RU" dirty="0" err="1" smtClean="0">
                <a:solidFill>
                  <a:srgbClr val="000000"/>
                </a:solidFill>
                <a:latin typeface="Times New Roman" pitchFamily="18" charset="0"/>
                <a:ea typeface="Times New Roman" pitchFamily="18" charset="0"/>
                <a:cs typeface="Times New Roman" pitchFamily="18" charset="0"/>
              </a:rPr>
              <a:t>дітей,порівняно</a:t>
            </a:r>
            <a:r>
              <a:rPr lang="ru-RU" dirty="0" smtClean="0">
                <a:solidFill>
                  <a:srgbClr val="000000"/>
                </a:solidFill>
                <a:latin typeface="Times New Roman" pitchFamily="18" charset="0"/>
                <a:ea typeface="Times New Roman" pitchFamily="18" charset="0"/>
                <a:cs typeface="Times New Roman" pitchFamily="18" charset="0"/>
              </a:rPr>
              <a:t> </a:t>
            </a:r>
            <a:r>
              <a:rPr lang="ru-RU" dirty="0" err="1" smtClean="0">
                <a:solidFill>
                  <a:srgbClr val="000000"/>
                </a:solidFill>
                <a:latin typeface="Times New Roman" pitchFamily="18" charset="0"/>
                <a:ea typeface="Times New Roman" pitchFamily="18" charset="0"/>
                <a:cs typeface="Times New Roman" pitchFamily="18" charset="0"/>
              </a:rPr>
              <a:t>із</a:t>
            </a:r>
            <a:r>
              <a:rPr lang="ru-RU" dirty="0" smtClean="0">
                <a:solidFill>
                  <a:srgbClr val="000000"/>
                </a:solidFill>
                <a:latin typeface="Times New Roman" pitchFamily="18" charset="0"/>
                <a:ea typeface="Times New Roman" pitchFamily="18" charset="0"/>
                <a:cs typeface="Times New Roman" pitchFamily="18" charset="0"/>
              </a:rPr>
              <a:t> </a:t>
            </a:r>
            <a:r>
              <a:rPr lang="ru-RU" dirty="0" err="1" smtClean="0">
                <a:solidFill>
                  <a:srgbClr val="000000"/>
                </a:solidFill>
                <a:latin typeface="Times New Roman" pitchFamily="18" charset="0"/>
                <a:ea typeface="Times New Roman" pitchFamily="18" charset="0"/>
                <a:cs typeface="Times New Roman" pitchFamily="18" charset="0"/>
              </a:rPr>
              <a:t>минулим</a:t>
            </a:r>
            <a:r>
              <a:rPr lang="ru-RU" dirty="0" smtClean="0">
                <a:solidFill>
                  <a:srgbClr val="000000"/>
                </a:solidFill>
                <a:latin typeface="Times New Roman" pitchFamily="18" charset="0"/>
                <a:ea typeface="Times New Roman" pitchFamily="18" charset="0"/>
                <a:cs typeface="Times New Roman" pitchFamily="18" charset="0"/>
              </a:rPr>
              <a:t> роком на 2 </a:t>
            </a:r>
            <a:r>
              <a:rPr lang="ru-RU" dirty="0" err="1" smtClean="0">
                <a:solidFill>
                  <a:srgbClr val="000000"/>
                </a:solidFill>
                <a:latin typeface="Times New Roman" pitchFamily="18" charset="0"/>
                <a:ea typeface="Times New Roman" pitchFamily="18" charset="0"/>
                <a:cs typeface="Times New Roman" pitchFamily="18" charset="0"/>
              </a:rPr>
              <a:t>дитини</a:t>
            </a:r>
            <a:r>
              <a:rPr lang="ru-RU" dirty="0" smtClean="0">
                <a:solidFill>
                  <a:srgbClr val="000000"/>
                </a:solidFill>
                <a:latin typeface="Times New Roman" pitchFamily="18" charset="0"/>
                <a:ea typeface="Times New Roman" pitchFamily="18" charset="0"/>
                <a:cs typeface="Times New Roman" pitchFamily="18" charset="0"/>
              </a:rPr>
              <a:t> </a:t>
            </a:r>
            <a:r>
              <a:rPr lang="ru-RU" dirty="0" err="1" smtClean="0">
                <a:solidFill>
                  <a:srgbClr val="000000"/>
                </a:solidFill>
                <a:latin typeface="Times New Roman" pitchFamily="18" charset="0"/>
                <a:ea typeface="Times New Roman" pitchFamily="18" charset="0"/>
                <a:cs typeface="Times New Roman" pitchFamily="18" charset="0"/>
              </a:rPr>
              <a:t>більше</a:t>
            </a:r>
            <a:r>
              <a:rPr lang="ru-RU" dirty="0" smtClean="0">
                <a:solidFill>
                  <a:srgbClr val="000000"/>
                </a:solidFill>
                <a:latin typeface="Times New Roman" pitchFamily="18" charset="0"/>
                <a:ea typeface="Times New Roman" pitchFamily="18" charset="0"/>
                <a:cs typeface="Times New Roman" pitchFamily="18" charset="0"/>
              </a:rPr>
              <a:t>. </a:t>
            </a:r>
            <a:r>
              <a:rPr lang="ru-RU" dirty="0" err="1" smtClean="0">
                <a:solidFill>
                  <a:srgbClr val="000000"/>
                </a:solidFill>
                <a:latin typeface="Times New Roman" pitchFamily="18" charset="0"/>
                <a:ea typeface="Times New Roman" pitchFamily="18" charset="0"/>
                <a:cs typeface="Times New Roman" pitchFamily="18" charset="0"/>
              </a:rPr>
              <a:t>Ф</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ункціонувало</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6 </a:t>
            </a:r>
            <a:r>
              <a:rPr kumimoji="0" lang="ru-RU"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вікових</a:t>
            </a: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груп</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група</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раннього</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віку</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молодша</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група</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№2;</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молодша</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група</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№3;</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середня</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інклюзивна</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група</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№4;</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середня</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логопедична</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група</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№5;</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старша</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логопедична</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група</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№6.</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8" name="Диаграмма 7"/>
          <p:cNvGraphicFramePr/>
          <p:nvPr/>
        </p:nvGraphicFramePr>
        <p:xfrm>
          <a:off x="3500398" y="3571876"/>
          <a:ext cx="5643602" cy="348140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357422" y="214290"/>
            <a:ext cx="4857784" cy="523220"/>
          </a:xfrm>
          <a:prstGeom prst="rect">
            <a:avLst/>
          </a:prstGeom>
          <a:noFill/>
        </p:spPr>
        <p:txBody>
          <a:bodyPr wrap="square" rtlCol="0">
            <a:spAutoFit/>
          </a:bodyPr>
          <a:lstStyle/>
          <a:p>
            <a:r>
              <a:rPr lang="uk-UA" sz="2800" b="1" dirty="0" smtClean="0">
                <a:solidFill>
                  <a:schemeClr val="accent4"/>
                </a:solidFill>
                <a:latin typeface="Times New Roman" pitchFamily="18" charset="0"/>
                <a:cs typeface="Times New Roman" pitchFamily="18" charset="0"/>
              </a:rPr>
              <a:t>Склад вихованців закладу</a:t>
            </a:r>
            <a:endParaRPr lang="ru-RU" sz="2800" b="1" dirty="0">
              <a:solidFill>
                <a:schemeClr val="accent4"/>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0" y="0"/>
            <a:ext cx="9143999" cy="6858000"/>
          </a:xfrm>
        </p:spPr>
      </p:pic>
      <p:sp>
        <p:nvSpPr>
          <p:cNvPr id="11" name="TextBox 10"/>
          <p:cNvSpPr txBox="1"/>
          <p:nvPr/>
        </p:nvSpPr>
        <p:spPr>
          <a:xfrm>
            <a:off x="1071538" y="1785926"/>
            <a:ext cx="7358114" cy="400110"/>
          </a:xfrm>
          <a:prstGeom prst="rect">
            <a:avLst/>
          </a:prstGeom>
          <a:noFill/>
        </p:spPr>
        <p:txBody>
          <a:bodyPr wrap="square" rtlCol="0">
            <a:spAutoFit/>
          </a:bodyPr>
          <a:lstStyle/>
          <a:p>
            <a:pPr>
              <a:buFont typeface="Arial" pitchFamily="34" charset="0"/>
              <a:buChar char="•"/>
            </a:pPr>
            <a:endParaRPr lang="uk-UA" sz="2000" dirty="0">
              <a:latin typeface="Times New Roman" pitchFamily="18" charset="0"/>
              <a:cs typeface="Times New Roman" pitchFamily="18" charset="0"/>
            </a:endParaRPr>
          </a:p>
        </p:txBody>
      </p:sp>
      <p:sp>
        <p:nvSpPr>
          <p:cNvPr id="39939" name="Rectangle 3"/>
          <p:cNvSpPr>
            <a:spLocks noChangeArrowheads="1"/>
          </p:cNvSpPr>
          <p:nvPr/>
        </p:nvSpPr>
        <p:spPr bwMode="auto">
          <a:xfrm>
            <a:off x="571472" y="0"/>
            <a:ext cx="80010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sz="2400" b="1" dirty="0" smtClean="0">
              <a:solidFill>
                <a:schemeClr val="accent4">
                  <a:lumMod val="75000"/>
                </a:schemeClr>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6" name="Прямоугольник 5"/>
          <p:cNvSpPr/>
          <p:nvPr/>
        </p:nvSpPr>
        <p:spPr>
          <a:xfrm>
            <a:off x="428596" y="1214422"/>
            <a:ext cx="8001056" cy="400110"/>
          </a:xfrm>
          <a:prstGeom prst="rect">
            <a:avLst/>
          </a:prstGeom>
        </p:spPr>
        <p:txBody>
          <a:bodyPr wrap="square">
            <a:spAutoFit/>
          </a:bodyPr>
          <a:lstStyle/>
          <a:p>
            <a:pPr lvl="0" eaLnBrk="0" fontAlgn="base" hangingPunct="0">
              <a:spcBef>
                <a:spcPct val="0"/>
              </a:spcBef>
              <a:spcAft>
                <a:spcPct val="0"/>
              </a:spcAft>
            </a:pPr>
            <a:endParaRPr lang="ru-RU" sz="2000" dirty="0" smtClean="0">
              <a:latin typeface="Times New Roman" pitchFamily="18" charset="0"/>
              <a:cs typeface="Times New Roman" pitchFamily="18" charset="0"/>
            </a:endParaRPr>
          </a:p>
        </p:txBody>
      </p:sp>
      <p:sp>
        <p:nvSpPr>
          <p:cNvPr id="40962" name="Rectangle 2"/>
          <p:cNvSpPr>
            <a:spLocks noChangeArrowheads="1"/>
          </p:cNvSpPr>
          <p:nvPr/>
        </p:nvSpPr>
        <p:spPr bwMode="auto">
          <a:xfrm>
            <a:off x="714348" y="1142984"/>
            <a:ext cx="72866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tabLst/>
            </a:pPr>
            <a:r>
              <a:rPr kumimoji="0" lang="uk-UA"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7105" name="Rectangle 1"/>
          <p:cNvSpPr>
            <a:spLocks noChangeArrowheads="1"/>
          </p:cNvSpPr>
          <p:nvPr/>
        </p:nvSpPr>
        <p:spPr bwMode="auto">
          <a:xfrm>
            <a:off x="0" y="0"/>
            <a:ext cx="91440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900" b="1" i="0"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1500166" y="1643050"/>
            <a:ext cx="3357586" cy="369332"/>
          </a:xfrm>
          <a:prstGeom prst="rect">
            <a:avLst/>
          </a:prstGeom>
          <a:noFill/>
        </p:spPr>
        <p:txBody>
          <a:bodyPr wrap="square" rtlCol="0">
            <a:spAutoFit/>
          </a:bodyPr>
          <a:lstStyle/>
          <a:p>
            <a:endParaRPr lang="ru-RU" dirty="0"/>
          </a:p>
        </p:txBody>
      </p:sp>
      <p:sp>
        <p:nvSpPr>
          <p:cNvPr id="18" name="TextBox 17"/>
          <p:cNvSpPr txBox="1"/>
          <p:nvPr/>
        </p:nvSpPr>
        <p:spPr>
          <a:xfrm>
            <a:off x="857224" y="214291"/>
            <a:ext cx="6929486" cy="1723549"/>
          </a:xfrm>
          <a:prstGeom prst="rect">
            <a:avLst/>
          </a:prstGeom>
          <a:noFill/>
        </p:spPr>
        <p:txBody>
          <a:bodyPr wrap="square" rtlCol="0">
            <a:spAutoFit/>
          </a:bodyPr>
          <a:lstStyle/>
          <a:p>
            <a:r>
              <a:rPr lang="uk-UA" sz="2800" dirty="0" smtClean="0">
                <a:solidFill>
                  <a:schemeClr val="accent4"/>
                </a:solidFill>
                <a:latin typeface="Times New Roman" pitchFamily="18" charset="0"/>
                <a:cs typeface="Times New Roman" pitchFamily="18" charset="0"/>
              </a:rPr>
              <a:t>               В ЗДО належна увага приділялася:</a:t>
            </a:r>
            <a:endParaRPr lang="uk-UA" sz="2000" dirty="0" smtClean="0">
              <a:latin typeface="Times New Roman" pitchFamily="18" charset="0"/>
              <a:cs typeface="Times New Roman" pitchFamily="18" charset="0"/>
            </a:endParaRPr>
          </a:p>
          <a:p>
            <a:pPr>
              <a:buFontTx/>
              <a:buChar char="-"/>
            </a:pPr>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фізкультурно</a:t>
            </a:r>
            <a:r>
              <a:rPr lang="uk-UA" sz="2000" dirty="0" smtClean="0">
                <a:latin typeface="Times New Roman" pitchFamily="18" charset="0"/>
                <a:cs typeface="Times New Roman" pitchFamily="18" charset="0"/>
              </a:rPr>
              <a:t> – оздоровчій роботі;</a:t>
            </a:r>
          </a:p>
          <a:p>
            <a:pPr>
              <a:buFontTx/>
              <a:buChar char="-"/>
            </a:pPr>
            <a:r>
              <a:rPr lang="uk-UA" sz="2000" dirty="0" smtClean="0">
                <a:latin typeface="Times New Roman" pitchFamily="18" charset="0"/>
                <a:cs typeface="Times New Roman" pitchFamily="18" charset="0"/>
              </a:rPr>
              <a:t> організації безпеки життєдіяльності всіх учасників освітнього процесу</a:t>
            </a:r>
          </a:p>
          <a:p>
            <a:endParaRPr lang="ru-RU" dirty="0"/>
          </a:p>
        </p:txBody>
      </p:sp>
      <p:pic>
        <p:nvPicPr>
          <p:cNvPr id="13" name="Рисунок 12" descr="image0.jpeg"/>
          <p:cNvPicPr>
            <a:picLocks noChangeAspect="1"/>
          </p:cNvPicPr>
          <p:nvPr/>
        </p:nvPicPr>
        <p:blipFill>
          <a:blip r:embed="rId3"/>
          <a:stretch>
            <a:fillRect/>
          </a:stretch>
        </p:blipFill>
        <p:spPr>
          <a:xfrm>
            <a:off x="214282" y="1928802"/>
            <a:ext cx="2825048" cy="2571768"/>
          </a:xfrm>
          <a:prstGeom prst="rect">
            <a:avLst/>
          </a:prstGeom>
          <a:ln>
            <a:noFill/>
          </a:ln>
          <a:effectLst>
            <a:outerShdw blurRad="190500" algn="tl" rotWithShape="0">
              <a:srgbClr val="000000">
                <a:alpha val="70000"/>
              </a:srgbClr>
            </a:outerShdw>
          </a:effectLst>
        </p:spPr>
      </p:pic>
      <p:pic>
        <p:nvPicPr>
          <p:cNvPr id="15" name="Рисунок 14" descr="Тиждень фізкультури та спрту 2.jpg"/>
          <p:cNvPicPr>
            <a:picLocks noChangeAspect="1"/>
          </p:cNvPicPr>
          <p:nvPr/>
        </p:nvPicPr>
        <p:blipFill>
          <a:blip r:embed="rId4" cstate="print"/>
          <a:stretch>
            <a:fillRect/>
          </a:stretch>
        </p:blipFill>
        <p:spPr>
          <a:xfrm>
            <a:off x="5786446" y="1785926"/>
            <a:ext cx="3000396" cy="2928958"/>
          </a:xfrm>
          <a:prstGeom prst="rect">
            <a:avLst/>
          </a:prstGeom>
          <a:ln>
            <a:noFill/>
          </a:ln>
          <a:effectLst>
            <a:outerShdw blurRad="292100" dist="139700" dir="2700000" algn="tl" rotWithShape="0">
              <a:srgbClr val="333333">
                <a:alpha val="65000"/>
              </a:srgbClr>
            </a:outerShdw>
          </a:effectLst>
        </p:spPr>
      </p:pic>
      <p:pic>
        <p:nvPicPr>
          <p:cNvPr id="16" name="Рисунок 15" descr="Тиждень фізкультури та спорту 4.jpg"/>
          <p:cNvPicPr>
            <a:picLocks noChangeAspect="1"/>
          </p:cNvPicPr>
          <p:nvPr/>
        </p:nvPicPr>
        <p:blipFill>
          <a:blip r:embed="rId5"/>
          <a:stretch>
            <a:fillRect/>
          </a:stretch>
        </p:blipFill>
        <p:spPr>
          <a:xfrm>
            <a:off x="3143240" y="2857496"/>
            <a:ext cx="2357436" cy="35719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1603958135_24-p-zelenii-fon-dlya-prezentatsii-powerpoint-27.jpg"/>
          <p:cNvPicPr>
            <a:picLocks noChangeAspect="1"/>
          </p:cNvPicPr>
          <p:nvPr/>
        </p:nvPicPr>
        <p:blipFill>
          <a:blip r:embed="rId2"/>
          <a:stretch>
            <a:fillRect/>
          </a:stretch>
        </p:blipFill>
        <p:spPr>
          <a:xfrm>
            <a:off x="0" y="0"/>
            <a:ext cx="9143999" cy="6858000"/>
          </a:xfrm>
          <a:prstGeom prst="rect">
            <a:avLst/>
          </a:prstGeom>
        </p:spPr>
      </p:pic>
      <p:sp>
        <p:nvSpPr>
          <p:cNvPr id="5" name="Rectangle 1"/>
          <p:cNvSpPr>
            <a:spLocks noChangeArrowheads="1"/>
          </p:cNvSpPr>
          <p:nvPr/>
        </p:nvSpPr>
        <p:spPr bwMode="auto">
          <a:xfrm>
            <a:off x="1071538" y="285728"/>
            <a:ext cx="600079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uk-UA" sz="28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Діяльність психологічної служби</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uk-UA" sz="28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endParaRPr kumimoji="0" lang="uk-UA" sz="2800" b="0" i="0" strike="noStrike" cap="none" normalizeH="0" baseline="0" dirty="0" smtClean="0">
              <a:ln>
                <a:noFill/>
              </a:ln>
              <a:solidFill>
                <a:schemeClr val="accent4"/>
              </a:solidFill>
              <a:effectLst/>
              <a:latin typeface="Times New Roman" pitchFamily="18" charset="0"/>
              <a:cs typeface="Times New Roman" pitchFamily="18" charset="0"/>
            </a:endParaRPr>
          </a:p>
        </p:txBody>
      </p:sp>
      <p:sp>
        <p:nvSpPr>
          <p:cNvPr id="6" name="Rectangle 1"/>
          <p:cNvSpPr>
            <a:spLocks noChangeArrowheads="1"/>
          </p:cNvSpPr>
          <p:nvPr/>
        </p:nvSpPr>
        <p:spPr bwMode="auto">
          <a:xfrm>
            <a:off x="500034" y="1142984"/>
            <a:ext cx="8001056"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pPr>
            <a:r>
              <a:rPr lang="uk-UA" sz="2400" dirty="0" smtClean="0">
                <a:latin typeface="Times New Roman" pitchFamily="18" charset="0"/>
                <a:cs typeface="Times New Roman" pitchFamily="18" charset="0"/>
              </a:rPr>
              <a:t>Упродовж 2021-2022 н. р. практичний психолог Наталія </a:t>
            </a:r>
            <a:r>
              <a:rPr lang="uk-UA" sz="2400" dirty="0" err="1" smtClean="0">
                <a:latin typeface="Times New Roman" pitchFamily="18" charset="0"/>
                <a:cs typeface="Times New Roman" pitchFamily="18" charset="0"/>
              </a:rPr>
              <a:t>Телешецька</a:t>
            </a:r>
            <a:r>
              <a:rPr lang="uk-UA" sz="2400" dirty="0" smtClean="0">
                <a:latin typeface="Times New Roman" pitchFamily="18" charset="0"/>
                <a:cs typeface="Times New Roman" pitchFamily="18" charset="0"/>
              </a:rPr>
              <a:t> надавала своєчасну психологічну підтримку як дітям, так і їхнім батькам, педагогам. Головним пріоритетом ефективності та результативності здійснення психологічного супроводу було створення в закладі атмосфери взаємної довіри і поваги, відкрите доброзичливе спілкування.</a:t>
            </a:r>
          </a:p>
          <a:p>
            <a:pPr indent="450850" algn="just" fontAlgn="base">
              <a:spcBef>
                <a:spcPct val="0"/>
              </a:spcBef>
              <a:spcAft>
                <a:spcPct val="0"/>
              </a:spcAft>
            </a:pPr>
            <a:r>
              <a:rPr lang="uk-UA"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uk-UA" sz="28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uk-UA" sz="28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endParaRPr kumimoji="0" lang="uk-UA" sz="2800" b="0" i="0" strike="noStrike" cap="none" normalizeH="0" baseline="0" dirty="0" smtClean="0">
              <a:ln>
                <a:noFill/>
              </a:ln>
              <a:solidFill>
                <a:schemeClr val="accent4"/>
              </a:solidFill>
              <a:effectLst/>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0" y="0"/>
            <a:ext cx="9143999" cy="6858000"/>
          </a:xfrm>
        </p:spPr>
      </p:pic>
      <p:sp>
        <p:nvSpPr>
          <p:cNvPr id="11" name="TextBox 10"/>
          <p:cNvSpPr txBox="1"/>
          <p:nvPr/>
        </p:nvSpPr>
        <p:spPr>
          <a:xfrm>
            <a:off x="1071538" y="1785926"/>
            <a:ext cx="7358114" cy="400110"/>
          </a:xfrm>
          <a:prstGeom prst="rect">
            <a:avLst/>
          </a:prstGeom>
          <a:noFill/>
        </p:spPr>
        <p:txBody>
          <a:bodyPr wrap="square" rtlCol="0">
            <a:spAutoFit/>
          </a:bodyPr>
          <a:lstStyle/>
          <a:p>
            <a:pPr>
              <a:buFont typeface="Arial" pitchFamily="34" charset="0"/>
              <a:buChar char="•"/>
            </a:pPr>
            <a:endParaRPr lang="uk-UA" sz="2000" dirty="0">
              <a:latin typeface="Times New Roman" pitchFamily="18" charset="0"/>
              <a:cs typeface="Times New Roman" pitchFamily="18" charset="0"/>
            </a:endParaRPr>
          </a:p>
        </p:txBody>
      </p:sp>
      <p:sp>
        <p:nvSpPr>
          <p:cNvPr id="39939" name="Rectangle 3"/>
          <p:cNvSpPr>
            <a:spLocks noChangeArrowheads="1"/>
          </p:cNvSpPr>
          <p:nvPr/>
        </p:nvSpPr>
        <p:spPr bwMode="auto">
          <a:xfrm>
            <a:off x="571472" y="0"/>
            <a:ext cx="80010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sz="2400" b="1" dirty="0" smtClean="0">
              <a:solidFill>
                <a:schemeClr val="accent4">
                  <a:lumMod val="75000"/>
                </a:schemeClr>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6" name="Прямоугольник 5"/>
          <p:cNvSpPr/>
          <p:nvPr/>
        </p:nvSpPr>
        <p:spPr>
          <a:xfrm>
            <a:off x="428596" y="1214422"/>
            <a:ext cx="8001056" cy="400110"/>
          </a:xfrm>
          <a:prstGeom prst="rect">
            <a:avLst/>
          </a:prstGeom>
        </p:spPr>
        <p:txBody>
          <a:bodyPr wrap="square">
            <a:spAutoFit/>
          </a:bodyPr>
          <a:lstStyle/>
          <a:p>
            <a:pPr lvl="0" eaLnBrk="0" fontAlgn="base" hangingPunct="0">
              <a:spcBef>
                <a:spcPct val="0"/>
              </a:spcBef>
              <a:spcAft>
                <a:spcPct val="0"/>
              </a:spcAft>
            </a:pPr>
            <a:endParaRPr lang="ru-RU" sz="2000" dirty="0" smtClean="0">
              <a:latin typeface="Times New Roman" pitchFamily="18" charset="0"/>
              <a:cs typeface="Times New Roman" pitchFamily="18" charset="0"/>
            </a:endParaRPr>
          </a:p>
        </p:txBody>
      </p:sp>
      <p:sp>
        <p:nvSpPr>
          <p:cNvPr id="40962" name="Rectangle 2"/>
          <p:cNvSpPr>
            <a:spLocks noChangeArrowheads="1"/>
          </p:cNvSpPr>
          <p:nvPr/>
        </p:nvSpPr>
        <p:spPr bwMode="auto">
          <a:xfrm>
            <a:off x="714348" y="1142984"/>
            <a:ext cx="72866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tabLst/>
            </a:pPr>
            <a:r>
              <a:rPr kumimoji="0" lang="uk-UA"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7105" name="Rectangle 1"/>
          <p:cNvSpPr>
            <a:spLocks noChangeArrowheads="1"/>
          </p:cNvSpPr>
          <p:nvPr/>
        </p:nvSpPr>
        <p:spPr bwMode="auto">
          <a:xfrm>
            <a:off x="0" y="0"/>
            <a:ext cx="91440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900" b="1" i="0"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1500166" y="1643050"/>
            <a:ext cx="3357586" cy="369332"/>
          </a:xfrm>
          <a:prstGeom prst="rect">
            <a:avLst/>
          </a:prstGeom>
          <a:noFill/>
        </p:spPr>
        <p:txBody>
          <a:bodyPr wrap="square" rtlCol="0">
            <a:spAutoFit/>
          </a:bodyPr>
          <a:lstStyle/>
          <a:p>
            <a:endParaRPr lang="ru-RU" dirty="0"/>
          </a:p>
        </p:txBody>
      </p:sp>
      <p:sp>
        <p:nvSpPr>
          <p:cNvPr id="52225" name="Rectangle 1"/>
          <p:cNvSpPr>
            <a:spLocks noChangeArrowheads="1"/>
          </p:cNvSpPr>
          <p:nvPr/>
        </p:nvSpPr>
        <p:spPr bwMode="auto">
          <a:xfrm>
            <a:off x="214282" y="642918"/>
            <a:ext cx="8715436"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uk-UA" sz="24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Ефективно</a:t>
            </a:r>
            <a:r>
              <a:rPr kumimoji="0" lang="uk-UA" sz="2400" b="1" i="0" strike="noStrike" cap="none" normalizeH="0" dirty="0" smtClean="0">
                <a:ln>
                  <a:noFill/>
                </a:ln>
                <a:solidFill>
                  <a:schemeClr val="accent4"/>
                </a:solidFill>
                <a:effectLst/>
                <a:latin typeface="Times New Roman" pitchFamily="18" charset="0"/>
                <a:ea typeface="Times New Roman" pitchFamily="18" charset="0"/>
                <a:cs typeface="Times New Roman" pitchFamily="18" charset="0"/>
              </a:rPr>
              <a:t> використовувалися різні форми роботи</a:t>
            </a:r>
            <a:endParaRPr kumimoji="0" lang="uk-UA" sz="24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uk-UA" sz="28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endParaRPr kumimoji="0" lang="uk-UA" sz="2800" b="0" i="0" strike="noStrike" cap="none" normalizeH="0" baseline="0" dirty="0" smtClean="0">
              <a:ln>
                <a:noFill/>
              </a:ln>
              <a:solidFill>
                <a:schemeClr val="accent4"/>
              </a:solidFill>
              <a:effectLst/>
              <a:latin typeface="Times New Roman" pitchFamily="18" charset="0"/>
              <a:cs typeface="Times New Roman" pitchFamily="18" charset="0"/>
            </a:endParaRPr>
          </a:p>
        </p:txBody>
      </p:sp>
      <p:graphicFrame>
        <p:nvGraphicFramePr>
          <p:cNvPr id="13" name="Схема 12"/>
          <p:cNvGraphicFramePr/>
          <p:nvPr/>
        </p:nvGraphicFramePr>
        <p:xfrm>
          <a:off x="357158" y="785794"/>
          <a:ext cx="8643998" cy="5929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1603958135_24-p-zelenii-fon-dlya-prezentatsii-powerpoint-27.jpg"/>
          <p:cNvPicPr>
            <a:picLocks noChangeAspect="1"/>
          </p:cNvPicPr>
          <p:nvPr/>
        </p:nvPicPr>
        <p:blipFill>
          <a:blip r:embed="rId2"/>
          <a:stretch>
            <a:fillRect/>
          </a:stretch>
        </p:blipFill>
        <p:spPr>
          <a:xfrm>
            <a:off x="0" y="0"/>
            <a:ext cx="9143999" cy="6858000"/>
          </a:xfrm>
          <a:prstGeom prst="rect">
            <a:avLst/>
          </a:prstGeom>
        </p:spPr>
      </p:pic>
      <p:sp>
        <p:nvSpPr>
          <p:cNvPr id="5" name="Rectangle 1"/>
          <p:cNvSpPr>
            <a:spLocks noChangeArrowheads="1"/>
          </p:cNvSpPr>
          <p:nvPr/>
        </p:nvSpPr>
        <p:spPr bwMode="auto">
          <a:xfrm>
            <a:off x="0" y="214290"/>
            <a:ext cx="9144000" cy="79714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uk-UA" dirty="0" smtClean="0">
                <a:latin typeface="Times New Roman" pitchFamily="18" charset="0"/>
                <a:cs typeface="Times New Roman" pitchFamily="18" charset="0"/>
              </a:rPr>
              <a:t>	</a:t>
            </a:r>
            <a:r>
              <a:rPr lang="uk-UA" b="1" dirty="0" smtClean="0">
                <a:solidFill>
                  <a:schemeClr val="accent4"/>
                </a:solidFill>
                <a:latin typeface="Times New Roman" pitchFamily="18" charset="0"/>
                <a:cs typeface="Times New Roman" pitchFamily="18" charset="0"/>
              </a:rPr>
              <a:t>Були проведені такі заходи:</a:t>
            </a:r>
            <a:endParaRPr lang="ru-RU" b="1" dirty="0" smtClean="0">
              <a:solidFill>
                <a:schemeClr val="accent4"/>
              </a:solidFill>
              <a:latin typeface="Times New Roman" pitchFamily="18" charset="0"/>
              <a:cs typeface="Times New Roman" pitchFamily="18" charset="0"/>
            </a:endParaRPr>
          </a:p>
          <a:p>
            <a:pPr lvl="0">
              <a:buFont typeface="Wingdings" pitchFamily="2" charset="2"/>
              <a:buChar char="§"/>
            </a:pPr>
            <a:r>
              <a:rPr lang="uk-UA" b="1" dirty="0" smtClean="0">
                <a:latin typeface="Times New Roman" pitchFamily="18" charset="0"/>
                <a:cs typeface="Times New Roman" pitchFamily="18" charset="0"/>
              </a:rPr>
              <a:t>з педагогами:</a:t>
            </a:r>
            <a:endParaRPr lang="ru-RU" b="1"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консультація-діалог  «Готовність дитини до школи: складові успішного навчання», жовтень 2021р.;</a:t>
            </a:r>
            <a:endParaRPr lang="ru-RU" b="1"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психолого-педагогічний тренінг «Попередження насильства, жорстокості у сім’ї та дитячому колективі», листопад 2021р.;</a:t>
            </a:r>
            <a:endParaRPr lang="ru-RU" b="1"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семінар-практикум «Дитина з особливими потребами: зрозуміти і допомогти», січень 2022р.;</a:t>
            </a:r>
            <a:endParaRPr lang="ru-RU" b="1"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консультація «Розвиваємо емоційну сферу дошкільників», лютий 2022р.;</a:t>
            </a:r>
            <a:endParaRPr lang="ru-RU" b="1" dirty="0" smtClean="0">
              <a:latin typeface="Times New Roman" pitchFamily="18" charset="0"/>
              <a:cs typeface="Times New Roman" pitchFamily="18" charset="0"/>
            </a:endParaRPr>
          </a:p>
          <a:p>
            <a:pPr lvl="0">
              <a:buFont typeface="Wingdings" pitchFamily="2" charset="2"/>
              <a:buChar char="§"/>
            </a:pPr>
            <a:r>
              <a:rPr lang="uk-UA" b="1" dirty="0" smtClean="0">
                <a:latin typeface="Times New Roman" pitchFamily="18" charset="0"/>
                <a:cs typeface="Times New Roman" pitchFamily="18" charset="0"/>
              </a:rPr>
              <a:t>з батьками:</a:t>
            </a:r>
            <a:endParaRPr lang="ru-RU" b="1"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консультація «Негативний вплив сучасного інформаційного простору на психічне та фізичне здоров’я дитини», вересень 2021р.;</a:t>
            </a:r>
            <a:endParaRPr lang="ru-RU" b="1"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консультація «Попередження тривожних станів у дітей дошкільного віку», жовтень 2021р.;</a:t>
            </a:r>
            <a:endParaRPr lang="ru-RU" b="1"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консультація  «Психологічний клімат в родині – важлива умова психічного здоров’я дитини», грудень 2021р.;</a:t>
            </a:r>
            <a:endParaRPr lang="ru-RU" b="1"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семінар-практикум «Розвиваємо творчі здібності дітей», січень 2022р.;</a:t>
            </a:r>
            <a:endParaRPr lang="ru-RU" b="1"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семінар-практикум  «Формування адекватного сприймання батьками власних дітей», квітень 2022р.; </a:t>
            </a:r>
            <a:endParaRPr lang="ru-RU" b="1"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круглий стіл «Переваги та необхідність здобуття дитиною дошкільної освіти за рік до навчання в першому класі», квітень 2022р..</a:t>
            </a:r>
            <a:endParaRPr lang="ru-RU" b="1"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	Аналіз роботи практичного психолога ДНЗ за 2021 – 2022 навчальний рік показав, що обрані форми і методи роботи, об’єднані зусилля психолога та педагогічного колективу позитивно впливають на результативність роботи з батьками та на розвиток дітей.</a:t>
            </a:r>
            <a:endParaRPr lang="ru-RU" b="1" dirty="0" smtClean="0">
              <a:latin typeface="Times New Roman" pitchFamily="18" charset="0"/>
              <a:cs typeface="Times New Roman" pitchFamily="18" charset="0"/>
            </a:endParaRPr>
          </a:p>
          <a:p>
            <a:pPr indent="450850" algn="just" fontAlgn="base">
              <a:spcBef>
                <a:spcPct val="0"/>
              </a:spcBef>
              <a:spcAft>
                <a:spcPct val="0"/>
              </a:spcAft>
            </a:pPr>
            <a:endParaRPr lang="ru-RU" sz="2400" dirty="0" smtClean="0">
              <a:latin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uk-UA" sz="28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uk-UA" sz="28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endParaRPr kumimoji="0" lang="uk-UA" sz="2800" b="0" i="0" strike="noStrike" cap="none" normalizeH="0" baseline="0" dirty="0" smtClean="0">
              <a:ln>
                <a:noFill/>
              </a:ln>
              <a:solidFill>
                <a:schemeClr val="accent4"/>
              </a:solidFill>
              <a:effectLst/>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11" name="TextBox 10"/>
          <p:cNvSpPr txBox="1"/>
          <p:nvPr/>
        </p:nvSpPr>
        <p:spPr>
          <a:xfrm>
            <a:off x="1071538" y="1785926"/>
            <a:ext cx="7358114" cy="400110"/>
          </a:xfrm>
          <a:prstGeom prst="rect">
            <a:avLst/>
          </a:prstGeom>
          <a:noFill/>
        </p:spPr>
        <p:txBody>
          <a:bodyPr wrap="square" rtlCol="0">
            <a:spAutoFit/>
          </a:bodyPr>
          <a:lstStyle/>
          <a:p>
            <a:pPr>
              <a:buFont typeface="Arial" pitchFamily="34" charset="0"/>
              <a:buChar char="•"/>
            </a:pPr>
            <a:endParaRPr lang="uk-UA" sz="2000" dirty="0">
              <a:latin typeface="Times New Roman" pitchFamily="18" charset="0"/>
              <a:cs typeface="Times New Roman" pitchFamily="18" charset="0"/>
            </a:endParaRPr>
          </a:p>
        </p:txBody>
      </p:sp>
      <p:sp>
        <p:nvSpPr>
          <p:cNvPr id="39939" name="Rectangle 3"/>
          <p:cNvSpPr>
            <a:spLocks noChangeArrowheads="1"/>
          </p:cNvSpPr>
          <p:nvPr/>
        </p:nvSpPr>
        <p:spPr bwMode="auto">
          <a:xfrm>
            <a:off x="571472" y="0"/>
            <a:ext cx="80010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sz="2400" b="1" dirty="0" smtClean="0">
              <a:solidFill>
                <a:schemeClr val="accent4">
                  <a:lumMod val="75000"/>
                </a:schemeClr>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6" name="Прямоугольник 5"/>
          <p:cNvSpPr/>
          <p:nvPr/>
        </p:nvSpPr>
        <p:spPr>
          <a:xfrm>
            <a:off x="500034" y="1214422"/>
            <a:ext cx="8001056" cy="400110"/>
          </a:xfrm>
          <a:prstGeom prst="rect">
            <a:avLst/>
          </a:prstGeom>
        </p:spPr>
        <p:txBody>
          <a:bodyPr wrap="square">
            <a:spAutoFit/>
          </a:bodyPr>
          <a:lstStyle/>
          <a:p>
            <a:pPr lvl="0" eaLnBrk="0" fontAlgn="base" hangingPunct="0">
              <a:spcBef>
                <a:spcPct val="0"/>
              </a:spcBef>
              <a:spcAft>
                <a:spcPct val="0"/>
              </a:spcAft>
            </a:pPr>
            <a:endParaRPr lang="ru-RU" sz="2000" dirty="0" smtClean="0">
              <a:latin typeface="Times New Roman" pitchFamily="18" charset="0"/>
              <a:cs typeface="Times New Roman" pitchFamily="18" charset="0"/>
            </a:endParaRPr>
          </a:p>
        </p:txBody>
      </p:sp>
      <p:sp>
        <p:nvSpPr>
          <p:cNvPr id="40962" name="Rectangle 2"/>
          <p:cNvSpPr>
            <a:spLocks noChangeArrowheads="1"/>
          </p:cNvSpPr>
          <p:nvPr/>
        </p:nvSpPr>
        <p:spPr bwMode="auto">
          <a:xfrm>
            <a:off x="714348" y="1142984"/>
            <a:ext cx="72866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tabLst/>
            </a:pPr>
            <a:r>
              <a:rPr kumimoji="0" lang="uk-UA"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7105" name="Rectangle 1"/>
          <p:cNvSpPr>
            <a:spLocks noChangeArrowheads="1"/>
          </p:cNvSpPr>
          <p:nvPr/>
        </p:nvSpPr>
        <p:spPr bwMode="auto">
          <a:xfrm>
            <a:off x="0" y="0"/>
            <a:ext cx="91440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900" b="1" i="0"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1500166" y="1643050"/>
            <a:ext cx="3357586" cy="369332"/>
          </a:xfrm>
          <a:prstGeom prst="rect">
            <a:avLst/>
          </a:prstGeom>
          <a:noFill/>
        </p:spPr>
        <p:txBody>
          <a:bodyPr wrap="square" rtlCol="0">
            <a:spAutoFit/>
          </a:bodyPr>
          <a:lstStyle/>
          <a:p>
            <a:endParaRPr lang="ru-RU" dirty="0"/>
          </a:p>
        </p:txBody>
      </p:sp>
      <p:sp>
        <p:nvSpPr>
          <p:cNvPr id="18" name="TextBox 17"/>
          <p:cNvSpPr txBox="1"/>
          <p:nvPr/>
        </p:nvSpPr>
        <p:spPr>
          <a:xfrm>
            <a:off x="1500166" y="357166"/>
            <a:ext cx="7286676" cy="830997"/>
          </a:xfrm>
          <a:prstGeom prst="rect">
            <a:avLst/>
          </a:prstGeom>
          <a:noFill/>
        </p:spPr>
        <p:txBody>
          <a:bodyPr wrap="square" rtlCol="0">
            <a:spAutoFit/>
          </a:bodyPr>
          <a:lstStyle/>
          <a:p>
            <a:r>
              <a:rPr lang="uk-UA" sz="2400" b="1" dirty="0" smtClean="0">
                <a:solidFill>
                  <a:schemeClr val="accent4"/>
                </a:solidFill>
                <a:latin typeface="Times New Roman" pitchFamily="18" charset="0"/>
                <a:cs typeface="Times New Roman" pitchFamily="18" charset="0"/>
              </a:rPr>
              <a:t>Результати адаптації дітей раннього віку</a:t>
            </a:r>
          </a:p>
          <a:p>
            <a:endParaRPr lang="ru-RU" sz="2400" b="1" dirty="0">
              <a:solidFill>
                <a:schemeClr val="accent4"/>
              </a:solidFill>
              <a:latin typeface="Times New Roman" pitchFamily="18" charset="0"/>
              <a:cs typeface="Times New Roman" pitchFamily="18" charset="0"/>
            </a:endParaRPr>
          </a:p>
        </p:txBody>
      </p:sp>
      <p:graphicFrame>
        <p:nvGraphicFramePr>
          <p:cNvPr id="13" name="Диаграмма 12"/>
          <p:cNvGraphicFramePr/>
          <p:nvPr/>
        </p:nvGraphicFramePr>
        <p:xfrm>
          <a:off x="1357290" y="2786058"/>
          <a:ext cx="6357982" cy="3571900"/>
        </p:xfrm>
        <a:graphic>
          <a:graphicData uri="http://schemas.openxmlformats.org/drawingml/2006/chart">
            <c:chart xmlns:c="http://schemas.openxmlformats.org/drawingml/2006/chart" xmlns:r="http://schemas.openxmlformats.org/officeDocument/2006/relationships" r:id="rId3"/>
          </a:graphicData>
        </a:graphic>
      </p:graphicFrame>
      <p:sp>
        <p:nvSpPr>
          <p:cNvPr id="14" name="Прямоугольник 13"/>
          <p:cNvSpPr/>
          <p:nvPr/>
        </p:nvSpPr>
        <p:spPr>
          <a:xfrm>
            <a:off x="714348" y="1000108"/>
            <a:ext cx="8001056" cy="1477328"/>
          </a:xfrm>
          <a:prstGeom prst="rect">
            <a:avLst/>
          </a:prstGeom>
        </p:spPr>
        <p:txBody>
          <a:bodyPr wrap="square">
            <a:spAutoFit/>
          </a:bodyPr>
          <a:lstStyle/>
          <a:p>
            <a:pPr algn="just"/>
            <a:r>
              <a:rPr lang="uk-UA" dirty="0" smtClean="0">
                <a:latin typeface="Times New Roman" pitchFamily="18" charset="0"/>
                <a:cs typeface="Times New Roman" pitchFamily="18" charset="0"/>
              </a:rPr>
              <a:t>	Вивчення динаміки процесу адаптації дітей раннього віку та новоприбулих дітей проводилось протягом вересня-листопада 2021 року. Діагностика проводилась методом спостережень, анкетування батьків щодо процесу адаптації дітей через Google-форми та анкетування вихователів. Метою дослідження було вивчення рівня адаптації дітей до умов ЗДО. </a:t>
            </a:r>
            <a:endParaRPr lang="ru-RU"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1603958135_24-p-zelenii-fon-dlya-prezentatsii-powerpoint-27.jpg"/>
          <p:cNvPicPr>
            <a:picLocks noChangeAspect="1"/>
          </p:cNvPicPr>
          <p:nvPr/>
        </p:nvPicPr>
        <p:blipFill>
          <a:blip r:embed="rId2"/>
          <a:stretch>
            <a:fillRect/>
          </a:stretch>
        </p:blipFill>
        <p:spPr>
          <a:xfrm>
            <a:off x="0" y="0"/>
            <a:ext cx="9143999" cy="6858000"/>
          </a:xfrm>
          <a:prstGeom prst="rect">
            <a:avLst/>
          </a:prstGeom>
        </p:spPr>
      </p:pic>
      <p:sp>
        <p:nvSpPr>
          <p:cNvPr id="5" name="Rectangle 1"/>
          <p:cNvSpPr>
            <a:spLocks noChangeArrowheads="1"/>
          </p:cNvSpPr>
          <p:nvPr/>
        </p:nvSpPr>
        <p:spPr bwMode="auto">
          <a:xfrm>
            <a:off x="571472" y="1643051"/>
            <a:ext cx="792961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fontAlgn="base">
              <a:spcBef>
                <a:spcPct val="0"/>
              </a:spcBef>
              <a:spcAft>
                <a:spcPct val="0"/>
              </a:spcAft>
            </a:pPr>
            <a:r>
              <a:rPr lang="uk-UA" sz="2000" dirty="0" smtClean="0">
                <a:latin typeface="Times New Roman" pitchFamily="18" charset="0"/>
                <a:cs typeface="Times New Roman" pitchFamily="18" charset="0"/>
              </a:rPr>
              <a:t>Протягом навчального року в закладі функціонувало 2 логопедичні групи, в які було зараховано 35 дітей. Здійснювали </a:t>
            </a:r>
            <a:r>
              <a:rPr lang="uk-UA" sz="2000" dirty="0" err="1" smtClean="0">
                <a:latin typeface="Times New Roman" pitchFamily="18" charset="0"/>
                <a:cs typeface="Times New Roman" pitchFamily="18" charset="0"/>
              </a:rPr>
              <a:t>корекційну</a:t>
            </a:r>
            <a:r>
              <a:rPr lang="uk-UA" sz="2000" dirty="0" smtClean="0">
                <a:latin typeface="Times New Roman" pitchFamily="18" charset="0"/>
                <a:cs typeface="Times New Roman" pitchFamily="18" charset="0"/>
              </a:rPr>
              <a:t> роботу з вихованцями вчителі-логопеди Анна </a:t>
            </a:r>
            <a:r>
              <a:rPr lang="uk-UA" sz="2000" dirty="0" err="1" smtClean="0">
                <a:latin typeface="Times New Roman" pitchFamily="18" charset="0"/>
                <a:cs typeface="Times New Roman" pitchFamily="18" charset="0"/>
              </a:rPr>
              <a:t>Ліщук</a:t>
            </a:r>
            <a:r>
              <a:rPr lang="uk-UA" sz="2000" dirty="0" smtClean="0">
                <a:latin typeface="Times New Roman" pitchFamily="18" charset="0"/>
                <a:cs typeface="Times New Roman" pitchFamily="18" charset="0"/>
              </a:rPr>
              <a:t> та Алла Харчук. </a:t>
            </a:r>
          </a:p>
          <a:p>
            <a:pPr indent="449263" algn="just" fontAlgn="base">
              <a:spcBef>
                <a:spcPct val="0"/>
              </a:spcBef>
              <a:spcAft>
                <a:spcPct val="0"/>
              </a:spcAft>
            </a:pPr>
            <a:r>
              <a:rPr lang="uk-UA" sz="2000" dirty="0" smtClean="0">
                <a:latin typeface="Times New Roman" pitchFamily="18" charset="0"/>
                <a:cs typeface="Times New Roman" pitchFamily="18" charset="0"/>
              </a:rPr>
              <a:t>З дітьми проводилася робота відповідно до діагнозу та складності порушення. Широко впроваджувались ігрові методи, використовувався наочний матеріал: коректурні таблиці, асоціативне лото, альбоми з розвитку мовлення, логопедичний пальчиковий театр, ігри з прищіпками, масажними м’ячиками, ігри з LEGO та інші.</a:t>
            </a:r>
            <a:endParaRPr lang="ru-RU" sz="2000" dirty="0" smtClean="0">
              <a:latin typeface="Times New Roman" pitchFamily="18" charset="0"/>
              <a:cs typeface="Times New Roman" pitchFamily="18" charset="0"/>
            </a:endParaRPr>
          </a:p>
          <a:p>
            <a:pPr indent="449263" algn="just" fontAlgn="base">
              <a:spcBef>
                <a:spcPct val="0"/>
              </a:spcBef>
              <a:spcAft>
                <a:spcPct val="0"/>
              </a:spcAft>
            </a:pPr>
            <a:endParaRPr lang="uk-UA" sz="2000" dirty="0" smtClean="0"/>
          </a:p>
          <a:p>
            <a:pPr indent="449263" algn="just" fontAlgn="base">
              <a:spcBef>
                <a:spcPct val="0"/>
              </a:spcBef>
              <a:spcAft>
                <a:spcPct val="0"/>
              </a:spcAft>
            </a:pPr>
            <a:r>
              <a:rPr lang="uk-UA" sz="2000" dirty="0" smtClean="0"/>
              <a:t> </a:t>
            </a:r>
            <a:endParaRPr lang="ru-RU" sz="2000" dirty="0" smtClean="0"/>
          </a:p>
          <a:p>
            <a:pPr indent="449263" algn="just" fontAlgn="base">
              <a:spcBef>
                <a:spcPct val="0"/>
              </a:spcBef>
              <a:spcAft>
                <a:spcPct val="0"/>
              </a:spcAft>
            </a:pPr>
            <a:endParaRPr lang="uk-UA" sz="2000" dirty="0" smtClean="0">
              <a:latin typeface="Times New Roman" pitchFamily="18" charset="0"/>
              <a:cs typeface="Times New Roman" pitchFamily="18" charset="0"/>
            </a:endParaRPr>
          </a:p>
          <a:p>
            <a:pPr indent="449263" algn="just" fontAlgn="base">
              <a:spcBef>
                <a:spcPct val="0"/>
              </a:spcBef>
              <a:spcAft>
                <a:spcPct val="0"/>
              </a:spcAft>
            </a:pPr>
            <a:endParaRPr lang="uk-UA" sz="20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TextBox 6"/>
          <p:cNvSpPr txBox="1"/>
          <p:nvPr/>
        </p:nvSpPr>
        <p:spPr>
          <a:xfrm>
            <a:off x="571472" y="357166"/>
            <a:ext cx="8215370" cy="830997"/>
          </a:xfrm>
          <a:prstGeom prst="rect">
            <a:avLst/>
          </a:prstGeom>
          <a:noFill/>
        </p:spPr>
        <p:txBody>
          <a:bodyPr wrap="square" rtlCol="0">
            <a:spAutoFit/>
          </a:bodyPr>
          <a:lstStyle/>
          <a:p>
            <a:pPr algn="ctr"/>
            <a:r>
              <a:rPr lang="ru-RU" sz="2400" b="1" dirty="0" err="1" smtClean="0">
                <a:solidFill>
                  <a:schemeClr val="accent4"/>
                </a:solidFill>
                <a:latin typeface="Times New Roman" pitchFamily="18" charset="0"/>
                <a:cs typeface="Times New Roman" pitchFamily="18" charset="0"/>
              </a:rPr>
              <a:t>Корекційна</a:t>
            </a:r>
            <a:r>
              <a:rPr lang="ru-RU" sz="2400" b="1" dirty="0" smtClean="0">
                <a:solidFill>
                  <a:schemeClr val="accent4"/>
                </a:solidFill>
                <a:latin typeface="Times New Roman" pitchFamily="18" charset="0"/>
                <a:cs typeface="Times New Roman" pitchFamily="18" charset="0"/>
              </a:rPr>
              <a:t> робота  </a:t>
            </a:r>
            <a:r>
              <a:rPr lang="ru-RU" sz="2400" b="1" dirty="0" err="1" smtClean="0">
                <a:solidFill>
                  <a:schemeClr val="accent4"/>
                </a:solidFill>
                <a:latin typeface="Times New Roman" pitchFamily="18" charset="0"/>
                <a:cs typeface="Times New Roman" pitchFamily="18" charset="0"/>
              </a:rPr>
              <a:t>з</a:t>
            </a:r>
            <a:r>
              <a:rPr lang="ru-RU" sz="2400" b="1" dirty="0" smtClean="0">
                <a:solidFill>
                  <a:schemeClr val="accent4"/>
                </a:solidFill>
                <a:latin typeface="Times New Roman" pitchFamily="18" charset="0"/>
                <a:cs typeface="Times New Roman" pitchFamily="18" charset="0"/>
              </a:rPr>
              <a:t> </a:t>
            </a:r>
            <a:r>
              <a:rPr lang="ru-RU" sz="2400" b="1" dirty="0" err="1" smtClean="0">
                <a:solidFill>
                  <a:schemeClr val="accent4"/>
                </a:solidFill>
                <a:latin typeface="Times New Roman" pitchFamily="18" charset="0"/>
                <a:cs typeface="Times New Roman" pitchFamily="18" charset="0"/>
              </a:rPr>
              <a:t>дітьми</a:t>
            </a:r>
            <a:r>
              <a:rPr lang="ru-RU" sz="2400" b="1" dirty="0" smtClean="0">
                <a:solidFill>
                  <a:schemeClr val="accent4"/>
                </a:solidFill>
                <a:latin typeface="Times New Roman" pitchFamily="18" charset="0"/>
                <a:cs typeface="Times New Roman" pitchFamily="18" charset="0"/>
              </a:rPr>
              <a:t>, </a:t>
            </a:r>
            <a:r>
              <a:rPr lang="ru-RU" sz="2400" b="1" dirty="0" err="1" smtClean="0">
                <a:solidFill>
                  <a:schemeClr val="accent4"/>
                </a:solidFill>
                <a:latin typeface="Times New Roman" pitchFamily="18" charset="0"/>
                <a:cs typeface="Times New Roman" pitchFamily="18" charset="0"/>
              </a:rPr>
              <a:t>що</a:t>
            </a:r>
            <a:r>
              <a:rPr lang="ru-RU" sz="2400" b="1" dirty="0" smtClean="0">
                <a:solidFill>
                  <a:schemeClr val="accent4"/>
                </a:solidFill>
                <a:latin typeface="Times New Roman" pitchFamily="18" charset="0"/>
                <a:cs typeface="Times New Roman" pitchFamily="18" charset="0"/>
              </a:rPr>
              <a:t> </a:t>
            </a:r>
            <a:r>
              <a:rPr lang="ru-RU" sz="2400" b="1" dirty="0" err="1" smtClean="0">
                <a:solidFill>
                  <a:schemeClr val="accent4"/>
                </a:solidFill>
                <a:latin typeface="Times New Roman" pitchFamily="18" charset="0"/>
                <a:cs typeface="Times New Roman" pitchFamily="18" charset="0"/>
              </a:rPr>
              <a:t>мають</a:t>
            </a:r>
            <a:r>
              <a:rPr lang="ru-RU" sz="2400" b="1" dirty="0" smtClean="0">
                <a:solidFill>
                  <a:schemeClr val="accent4"/>
                </a:solidFill>
                <a:latin typeface="Times New Roman" pitchFamily="18" charset="0"/>
                <a:cs typeface="Times New Roman" pitchFamily="18" charset="0"/>
              </a:rPr>
              <a:t> </a:t>
            </a:r>
            <a:r>
              <a:rPr lang="ru-RU" sz="2400" b="1" dirty="0" err="1" smtClean="0">
                <a:solidFill>
                  <a:schemeClr val="accent4"/>
                </a:solidFill>
                <a:latin typeface="Times New Roman" pitchFamily="18" charset="0"/>
                <a:cs typeface="Times New Roman" pitchFamily="18" charset="0"/>
              </a:rPr>
              <a:t>порушення</a:t>
            </a:r>
            <a:r>
              <a:rPr lang="ru-RU" sz="2400" b="1" dirty="0" smtClean="0">
                <a:solidFill>
                  <a:schemeClr val="accent4"/>
                </a:solidFill>
                <a:latin typeface="Times New Roman" pitchFamily="18" charset="0"/>
                <a:cs typeface="Times New Roman" pitchFamily="18" charset="0"/>
              </a:rPr>
              <a:t> </a:t>
            </a:r>
            <a:r>
              <a:rPr lang="ru-RU" sz="2400" b="1" dirty="0" err="1" smtClean="0">
                <a:solidFill>
                  <a:schemeClr val="accent4"/>
                </a:solidFill>
                <a:latin typeface="Times New Roman" pitchFamily="18" charset="0"/>
                <a:cs typeface="Times New Roman" pitchFamily="18" charset="0"/>
              </a:rPr>
              <a:t>мовлення</a:t>
            </a:r>
            <a:endParaRPr lang="ru-RU" sz="2400" b="1" dirty="0">
              <a:solidFill>
                <a:schemeClr val="accent4"/>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11" name="TextBox 10"/>
          <p:cNvSpPr txBox="1"/>
          <p:nvPr/>
        </p:nvSpPr>
        <p:spPr>
          <a:xfrm>
            <a:off x="1071538" y="1785926"/>
            <a:ext cx="7358114" cy="400110"/>
          </a:xfrm>
          <a:prstGeom prst="rect">
            <a:avLst/>
          </a:prstGeom>
          <a:noFill/>
        </p:spPr>
        <p:txBody>
          <a:bodyPr wrap="square" rtlCol="0">
            <a:spAutoFit/>
          </a:bodyPr>
          <a:lstStyle/>
          <a:p>
            <a:pPr>
              <a:buFont typeface="Arial" pitchFamily="34" charset="0"/>
              <a:buChar char="•"/>
            </a:pPr>
            <a:endParaRPr lang="uk-UA" sz="2000" dirty="0">
              <a:latin typeface="Times New Roman" pitchFamily="18" charset="0"/>
              <a:cs typeface="Times New Roman" pitchFamily="18" charset="0"/>
            </a:endParaRPr>
          </a:p>
        </p:txBody>
      </p:sp>
      <p:sp>
        <p:nvSpPr>
          <p:cNvPr id="39939" name="Rectangle 3"/>
          <p:cNvSpPr>
            <a:spLocks noChangeArrowheads="1"/>
          </p:cNvSpPr>
          <p:nvPr/>
        </p:nvSpPr>
        <p:spPr bwMode="auto">
          <a:xfrm>
            <a:off x="571472" y="0"/>
            <a:ext cx="80010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sz="2400" b="1" dirty="0" smtClean="0">
              <a:solidFill>
                <a:schemeClr val="accent4">
                  <a:lumMod val="75000"/>
                </a:schemeClr>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6" name="Прямоугольник 5"/>
          <p:cNvSpPr/>
          <p:nvPr/>
        </p:nvSpPr>
        <p:spPr>
          <a:xfrm>
            <a:off x="500034" y="1214422"/>
            <a:ext cx="8001056" cy="400110"/>
          </a:xfrm>
          <a:prstGeom prst="rect">
            <a:avLst/>
          </a:prstGeom>
        </p:spPr>
        <p:txBody>
          <a:bodyPr wrap="square">
            <a:spAutoFit/>
          </a:bodyPr>
          <a:lstStyle/>
          <a:p>
            <a:pPr lvl="0" eaLnBrk="0" fontAlgn="base" hangingPunct="0">
              <a:spcBef>
                <a:spcPct val="0"/>
              </a:spcBef>
              <a:spcAft>
                <a:spcPct val="0"/>
              </a:spcAft>
            </a:pPr>
            <a:endParaRPr lang="ru-RU" sz="2000" dirty="0" smtClean="0">
              <a:latin typeface="Times New Roman" pitchFamily="18" charset="0"/>
              <a:cs typeface="Times New Roman" pitchFamily="18" charset="0"/>
            </a:endParaRPr>
          </a:p>
        </p:txBody>
      </p:sp>
      <p:sp>
        <p:nvSpPr>
          <p:cNvPr id="40962" name="Rectangle 2"/>
          <p:cNvSpPr>
            <a:spLocks noChangeArrowheads="1"/>
          </p:cNvSpPr>
          <p:nvPr/>
        </p:nvSpPr>
        <p:spPr bwMode="auto">
          <a:xfrm>
            <a:off x="714348" y="1142984"/>
            <a:ext cx="72866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tabLst/>
            </a:pPr>
            <a:r>
              <a:rPr kumimoji="0" lang="uk-UA"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7105" name="Rectangle 1"/>
          <p:cNvSpPr>
            <a:spLocks noChangeArrowheads="1"/>
          </p:cNvSpPr>
          <p:nvPr/>
        </p:nvSpPr>
        <p:spPr bwMode="auto">
          <a:xfrm>
            <a:off x="0" y="0"/>
            <a:ext cx="91440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900" b="1" i="0"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357158" y="142852"/>
            <a:ext cx="7929618" cy="923330"/>
          </a:xfrm>
          <a:prstGeom prst="rect">
            <a:avLst/>
          </a:prstGeom>
          <a:noFill/>
        </p:spPr>
        <p:txBody>
          <a:bodyPr wrap="square" rtlCol="0">
            <a:spAutoFit/>
          </a:bodyPr>
          <a:lstStyle/>
          <a:p>
            <a:endParaRPr lang="uk-UA" dirty="0" smtClean="0"/>
          </a:p>
          <a:p>
            <a:pPr algn="ctr"/>
            <a:r>
              <a:rPr lang="uk-UA" b="1" dirty="0" smtClean="0">
                <a:solidFill>
                  <a:schemeClr val="accent4"/>
                </a:solidFill>
                <a:latin typeface="Times New Roman" pitchFamily="18" charset="0"/>
                <a:cs typeface="Times New Roman" pitchFamily="18" charset="0"/>
              </a:rPr>
              <a:t>Результати проведеної роботи:</a:t>
            </a:r>
          </a:p>
          <a:p>
            <a:endParaRPr lang="ru-RU" b="1" dirty="0">
              <a:latin typeface="Times New Roman" pitchFamily="18" charset="0"/>
              <a:cs typeface="Times New Roman" pitchFamily="18" charset="0"/>
            </a:endParaRPr>
          </a:p>
        </p:txBody>
      </p:sp>
      <p:sp>
        <p:nvSpPr>
          <p:cNvPr id="15" name="Rectangle 2"/>
          <p:cNvSpPr>
            <a:spLocks noChangeArrowheads="1"/>
          </p:cNvSpPr>
          <p:nvPr/>
        </p:nvSpPr>
        <p:spPr bwMode="auto">
          <a:xfrm>
            <a:off x="142844" y="928670"/>
            <a:ext cx="514353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spcBef>
                <a:spcPct val="0"/>
              </a:spcBef>
              <a:spcAft>
                <a:spcPct val="0"/>
              </a:spcAft>
              <a:buClrTx/>
              <a:buSzTx/>
              <a:buFontTx/>
              <a:buNone/>
              <a:tabLst/>
            </a:pPr>
            <a:r>
              <a:rPr kumimoji="0" lang="ru-RU"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Старша</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група</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№6-</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20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дітей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(Анна</a:t>
            </a:r>
            <a:r>
              <a:rPr kumimoji="0" lang="ru-RU"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Ліщук</a:t>
            </a:r>
            <a:r>
              <a:rPr kumimoji="0" lang="ru-RU"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449263" defTabSz="914400" rtl="0" eaLnBrk="0" fontAlgn="base" latinLnBrk="0" hangingPunct="0">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-ФФНМ – 8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дітей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defTabSz="914400" rtl="0" eaLnBrk="0" fontAlgn="base" latinLnBrk="0" hangingPunct="0">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-ЗНМ,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дизартрія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12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дітей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кінець</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року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всі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діти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мають</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позитивні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зміни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spcBef>
                <a:spcPct val="0"/>
              </a:spcBef>
              <a:spcAft>
                <a:spcPct val="0"/>
              </a:spcAft>
              <a:buClrTx/>
              <a:buSzTx/>
              <a:buFontTx/>
              <a:buChar char="•"/>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12 дітей – чиста </a:t>
            </a:r>
            <a:r>
              <a:rPr kumimoji="0" lang="uk-UA"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звуковимова</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spcBef>
                <a:spcPct val="0"/>
              </a:spcBef>
              <a:spcAft>
                <a:spcPct val="0"/>
              </a:spcAft>
              <a:buClrTx/>
              <a:buSzTx/>
              <a:buFontTx/>
              <a:buChar char="•"/>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4 дітей - невиправлена вимова сонорних звуків</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spcBef>
                <a:spcPct val="0"/>
              </a:spcBef>
              <a:spcAft>
                <a:spcPct val="0"/>
              </a:spcAft>
              <a:buClrTx/>
              <a:buSzTx/>
              <a:buFontTx/>
              <a:buChar char="•"/>
              <a:tabLst/>
            </a:pPr>
            <a:r>
              <a:rPr lang="uk-UA" dirty="0" smtClean="0">
                <a:latin typeface="Times New Roman" pitchFamily="18" charset="0"/>
                <a:ea typeface="Times New Roman" pitchFamily="18" charset="0"/>
                <a:cs typeface="Times New Roman" pitchFamily="18" charset="0"/>
              </a:rPr>
              <a:t>у 4</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дітей є покращення, але через важкість </a:t>
            </a:r>
          </a:p>
          <a:p>
            <a:pPr marL="0" marR="0" lvl="0" indent="0" algn="l" defTabSz="914400" rtl="0" eaLnBrk="0" fontAlgn="base" latinLnBrk="0" hangingPunct="0">
              <a:spcBef>
                <a:spcPct val="0"/>
              </a:spcBef>
              <a:spcAft>
                <a:spcPct val="0"/>
              </a:spcAft>
              <a:buClrTx/>
              <a:buSzTx/>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порушення діти </a:t>
            </a:r>
            <a:r>
              <a:rPr lang="uk-UA" dirty="0" smtClean="0">
                <a:latin typeface="Times New Roman" pitchFamily="18" charset="0"/>
                <a:ea typeface="Times New Roman" pitchFamily="18" charset="0"/>
                <a:cs typeface="Times New Roman" pitchFamily="18" charset="0"/>
              </a:rPr>
              <a:t> </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потребують подальшої </a:t>
            </a:r>
          </a:p>
          <a:p>
            <a:pPr marL="0" marR="0" lvl="0" indent="0" algn="l" defTabSz="914400" rtl="0" eaLnBrk="0" fontAlgn="base" latinLnBrk="0" hangingPunct="0">
              <a:spcBef>
                <a:spcPct val="0"/>
              </a:spcBef>
              <a:spcAft>
                <a:spcPct val="0"/>
              </a:spcAft>
              <a:buClrTx/>
              <a:buSzTx/>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логопедичної роботи.</a:t>
            </a:r>
          </a:p>
          <a:p>
            <a:pPr marL="0" marR="0" lvl="0" indent="0" algn="l" defTabSz="914400" rtl="0" eaLnBrk="0" fontAlgn="base" latinLnBrk="0" hangingPunct="0">
              <a:spcBef>
                <a:spcPct val="0"/>
              </a:spcBef>
              <a:spcAft>
                <a:spcPct val="0"/>
              </a:spcAft>
              <a:buClrTx/>
              <a:buSzTx/>
              <a:tabLst/>
            </a:pPr>
            <a:endPar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indent="449263" algn="ctr" fontAlgn="base">
              <a:spcBef>
                <a:spcPct val="0"/>
              </a:spcBef>
              <a:spcAft>
                <a:spcPct val="0"/>
              </a:spcAft>
            </a:pPr>
            <a:r>
              <a:rPr lang="ru-RU" b="1" dirty="0" err="1" smtClean="0">
                <a:latin typeface="Times New Roman" pitchFamily="18" charset="0"/>
                <a:ea typeface="Times New Roman" pitchFamily="18" charset="0"/>
                <a:cs typeface="Times New Roman" pitchFamily="18" charset="0"/>
              </a:rPr>
              <a:t>Середня</a:t>
            </a:r>
            <a:r>
              <a:rPr lang="ru-RU" b="1" dirty="0" smtClean="0">
                <a:latin typeface="Times New Roman" pitchFamily="18" charset="0"/>
                <a:ea typeface="Times New Roman" pitchFamily="18" charset="0"/>
                <a:cs typeface="Times New Roman" pitchFamily="18" charset="0"/>
              </a:rPr>
              <a:t> </a:t>
            </a:r>
            <a:r>
              <a:rPr lang="ru-RU" b="1" dirty="0" err="1" smtClean="0">
                <a:latin typeface="Times New Roman" pitchFamily="18" charset="0"/>
                <a:ea typeface="Times New Roman" pitchFamily="18" charset="0"/>
                <a:cs typeface="Times New Roman" pitchFamily="18" charset="0"/>
              </a:rPr>
              <a:t>група</a:t>
            </a:r>
            <a:r>
              <a:rPr lang="ru-RU" b="1" dirty="0" smtClean="0">
                <a:latin typeface="Times New Roman" pitchFamily="18" charset="0"/>
                <a:ea typeface="Times New Roman" pitchFamily="18" charset="0"/>
                <a:cs typeface="Times New Roman" pitchFamily="18" charset="0"/>
              </a:rPr>
              <a:t> №5 - </a:t>
            </a:r>
            <a:r>
              <a:rPr lang="ru-RU" dirty="0" smtClean="0">
                <a:latin typeface="Times New Roman" pitchFamily="18" charset="0"/>
                <a:ea typeface="Times New Roman" pitchFamily="18" charset="0"/>
                <a:cs typeface="Times New Roman" pitchFamily="18" charset="0"/>
              </a:rPr>
              <a:t>15 </a:t>
            </a:r>
            <a:r>
              <a:rPr lang="ru-RU" dirty="0" err="1" smtClean="0">
                <a:latin typeface="Times New Roman" pitchFamily="18" charset="0"/>
                <a:ea typeface="Times New Roman" pitchFamily="18" charset="0"/>
                <a:cs typeface="Times New Roman" pitchFamily="18" charset="0"/>
              </a:rPr>
              <a:t>дітей</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з</a:t>
            </a:r>
            <a:r>
              <a:rPr lang="ru-RU" dirty="0" smtClean="0">
                <a:latin typeface="Times New Roman" pitchFamily="18" charset="0"/>
                <a:ea typeface="Times New Roman" pitchFamily="18" charset="0"/>
                <a:cs typeface="Times New Roman" pitchFamily="18" charset="0"/>
              </a:rPr>
              <a:t> ЗНМ </a:t>
            </a:r>
          </a:p>
          <a:p>
            <a:pPr lvl="0" indent="449263" fontAlgn="base">
              <a:spcBef>
                <a:spcPct val="0"/>
              </a:spcBef>
              <a:spcAft>
                <a:spcPct val="0"/>
              </a:spcAft>
            </a:pPr>
            <a:r>
              <a:rPr lang="ru-RU" dirty="0" smtClean="0">
                <a:latin typeface="Times New Roman" pitchFamily="18" charset="0"/>
                <a:ea typeface="Times New Roman" pitchFamily="18" charset="0"/>
                <a:cs typeface="Times New Roman" pitchFamily="18" charset="0"/>
              </a:rPr>
              <a:t>(Алла </a:t>
            </a:r>
            <a:r>
              <a:rPr lang="ru-RU" dirty="0" err="1" smtClean="0">
                <a:latin typeface="Times New Roman" pitchFamily="18" charset="0"/>
                <a:ea typeface="Times New Roman" pitchFamily="18" charset="0"/>
                <a:cs typeface="Times New Roman" pitchFamily="18" charset="0"/>
              </a:rPr>
              <a:t>Харчук</a:t>
            </a:r>
            <a:r>
              <a:rPr lang="ru-RU" dirty="0" smtClean="0">
                <a:latin typeface="Times New Roman" pitchFamily="18" charset="0"/>
                <a:ea typeface="Times New Roman" pitchFamily="18" charset="0"/>
                <a:cs typeface="Times New Roman" pitchFamily="18" charset="0"/>
              </a:rPr>
              <a:t>). </a:t>
            </a:r>
            <a:endParaRPr lang="ru-RU" b="1" dirty="0" smtClean="0">
              <a:latin typeface="Times New Roman" pitchFamily="18" charset="0"/>
              <a:cs typeface="Times New Roman" pitchFamily="18" charset="0"/>
            </a:endParaRPr>
          </a:p>
          <a:p>
            <a:pPr lvl="0"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   На </a:t>
            </a:r>
            <a:r>
              <a:rPr lang="ru-RU" dirty="0" err="1" smtClean="0">
                <a:latin typeface="Times New Roman" pitchFamily="18" charset="0"/>
                <a:ea typeface="Times New Roman" pitchFamily="18" charset="0"/>
                <a:cs typeface="Times New Roman" pitchFamily="18" charset="0"/>
              </a:rPr>
              <a:t>кінець</a:t>
            </a:r>
            <a:r>
              <a:rPr lang="ru-RU" dirty="0" smtClean="0">
                <a:latin typeface="Times New Roman" pitchFamily="18" charset="0"/>
                <a:ea typeface="Times New Roman" pitchFamily="18" charset="0"/>
                <a:cs typeface="Times New Roman" pitchFamily="18" charset="0"/>
              </a:rPr>
              <a:t> року </a:t>
            </a:r>
            <a:r>
              <a:rPr lang="ru-RU" dirty="0" err="1" smtClean="0">
                <a:latin typeface="Times New Roman" pitchFamily="18" charset="0"/>
                <a:ea typeface="Times New Roman" pitchFamily="18" charset="0"/>
                <a:cs typeface="Times New Roman" pitchFamily="18" charset="0"/>
              </a:rPr>
              <a:t>всі</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діти</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мають</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позитивні</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зміни</a:t>
            </a:r>
            <a:r>
              <a:rPr lang="ru-RU" dirty="0" smtClean="0">
                <a:latin typeface="Times New Roman" pitchFamily="18" charset="0"/>
                <a:ea typeface="Times New Roman" pitchFamily="18" charset="0"/>
                <a:cs typeface="Times New Roman" pitchFamily="18" charset="0"/>
              </a:rPr>
              <a:t>: </a:t>
            </a:r>
            <a:endParaRPr lang="ru-RU" dirty="0" smtClean="0">
              <a:latin typeface="Times New Roman" pitchFamily="18" charset="0"/>
              <a:cs typeface="Times New Roman" pitchFamily="18" charset="0"/>
            </a:endParaRPr>
          </a:p>
          <a:p>
            <a:pPr lvl="0" eaLnBrk="0" fontAlgn="base" hangingPunct="0">
              <a:spcBef>
                <a:spcPct val="0"/>
              </a:spcBef>
              <a:spcAft>
                <a:spcPct val="0"/>
              </a:spcAft>
              <a:buFontTx/>
              <a:buChar char="•"/>
            </a:pPr>
            <a:r>
              <a:rPr lang="uk-UA" dirty="0" smtClean="0">
                <a:latin typeface="Times New Roman" pitchFamily="18" charset="0"/>
                <a:ea typeface="Times New Roman" pitchFamily="18" charset="0"/>
                <a:cs typeface="Times New Roman" pitchFamily="18" charset="0"/>
              </a:rPr>
              <a:t> у 7 дітей  - поставлено свистячі звуки, потребують постановки шиплячих;</a:t>
            </a:r>
            <a:endParaRPr lang="ru-RU" dirty="0" smtClean="0">
              <a:latin typeface="Times New Roman" pitchFamily="18" charset="0"/>
              <a:cs typeface="Times New Roman" pitchFamily="18" charset="0"/>
            </a:endParaRPr>
          </a:p>
          <a:p>
            <a:pPr lvl="0" eaLnBrk="0" fontAlgn="base" hangingPunct="0">
              <a:spcBef>
                <a:spcPct val="0"/>
              </a:spcBef>
              <a:spcAft>
                <a:spcPct val="0"/>
              </a:spcAft>
              <a:buFontTx/>
              <a:buChar char="•"/>
            </a:pPr>
            <a:r>
              <a:rPr lang="uk-UA" dirty="0" smtClean="0">
                <a:latin typeface="Times New Roman" pitchFamily="18" charset="0"/>
                <a:ea typeface="Times New Roman" pitchFamily="18" charset="0"/>
                <a:cs typeface="Times New Roman" pitchFamily="18" charset="0"/>
              </a:rPr>
              <a:t> у 8 дітей зі складним діагнозом є певні покращення в мовленнєвому розвитку.</a:t>
            </a:r>
            <a:endParaRPr lang="uk-UA"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3" name="Рисунок 12" descr="20211125_092841.jpg"/>
          <p:cNvPicPr>
            <a:picLocks noChangeAspect="1"/>
          </p:cNvPicPr>
          <p:nvPr/>
        </p:nvPicPr>
        <p:blipFill>
          <a:blip r:embed="rId3" cstate="print"/>
          <a:stretch>
            <a:fillRect/>
          </a:stretch>
        </p:blipFill>
        <p:spPr>
          <a:xfrm>
            <a:off x="5214942" y="1285860"/>
            <a:ext cx="3714777" cy="4143404"/>
          </a:xfrm>
          <a:prstGeom prst="snip2DiagRect">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11" name="TextBox 10"/>
          <p:cNvSpPr txBox="1"/>
          <p:nvPr/>
        </p:nvSpPr>
        <p:spPr>
          <a:xfrm>
            <a:off x="1071538" y="1785926"/>
            <a:ext cx="7358114" cy="400110"/>
          </a:xfrm>
          <a:prstGeom prst="rect">
            <a:avLst/>
          </a:prstGeom>
          <a:noFill/>
        </p:spPr>
        <p:txBody>
          <a:bodyPr wrap="square" rtlCol="0">
            <a:spAutoFit/>
          </a:bodyPr>
          <a:lstStyle/>
          <a:p>
            <a:pPr>
              <a:buFont typeface="Arial" pitchFamily="34" charset="0"/>
              <a:buChar char="•"/>
            </a:pPr>
            <a:endParaRPr lang="uk-UA" sz="2000" dirty="0">
              <a:latin typeface="Times New Roman" pitchFamily="18" charset="0"/>
              <a:cs typeface="Times New Roman" pitchFamily="18" charset="0"/>
            </a:endParaRPr>
          </a:p>
        </p:txBody>
      </p:sp>
      <p:sp>
        <p:nvSpPr>
          <p:cNvPr id="39939" name="Rectangle 3"/>
          <p:cNvSpPr>
            <a:spLocks noChangeArrowheads="1"/>
          </p:cNvSpPr>
          <p:nvPr/>
        </p:nvSpPr>
        <p:spPr bwMode="auto">
          <a:xfrm>
            <a:off x="571472" y="0"/>
            <a:ext cx="80010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sz="2400" b="1" dirty="0" smtClean="0">
              <a:solidFill>
                <a:schemeClr val="accent4">
                  <a:lumMod val="75000"/>
                </a:schemeClr>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6" name="Прямоугольник 5"/>
          <p:cNvSpPr/>
          <p:nvPr/>
        </p:nvSpPr>
        <p:spPr>
          <a:xfrm>
            <a:off x="500034" y="1214422"/>
            <a:ext cx="8001056" cy="400110"/>
          </a:xfrm>
          <a:prstGeom prst="rect">
            <a:avLst/>
          </a:prstGeom>
        </p:spPr>
        <p:txBody>
          <a:bodyPr wrap="square">
            <a:spAutoFit/>
          </a:bodyPr>
          <a:lstStyle/>
          <a:p>
            <a:pPr lvl="0" eaLnBrk="0" fontAlgn="base" hangingPunct="0">
              <a:spcBef>
                <a:spcPct val="0"/>
              </a:spcBef>
              <a:spcAft>
                <a:spcPct val="0"/>
              </a:spcAft>
            </a:pPr>
            <a:endParaRPr lang="ru-RU" sz="2000" dirty="0" smtClean="0">
              <a:latin typeface="Times New Roman" pitchFamily="18" charset="0"/>
              <a:cs typeface="Times New Roman" pitchFamily="18" charset="0"/>
            </a:endParaRPr>
          </a:p>
        </p:txBody>
      </p:sp>
      <p:sp>
        <p:nvSpPr>
          <p:cNvPr id="40962" name="Rectangle 2"/>
          <p:cNvSpPr>
            <a:spLocks noChangeArrowheads="1"/>
          </p:cNvSpPr>
          <p:nvPr/>
        </p:nvSpPr>
        <p:spPr bwMode="auto">
          <a:xfrm>
            <a:off x="714348" y="1142984"/>
            <a:ext cx="72866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tabLst/>
            </a:pPr>
            <a:r>
              <a:rPr kumimoji="0" lang="uk-UA"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7105" name="Rectangle 1"/>
          <p:cNvSpPr>
            <a:spLocks noChangeArrowheads="1"/>
          </p:cNvSpPr>
          <p:nvPr/>
        </p:nvSpPr>
        <p:spPr bwMode="auto">
          <a:xfrm>
            <a:off x="0" y="0"/>
            <a:ext cx="91440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900" b="1" i="0" strike="noStrike" cap="none" normalizeH="0" baseline="0" dirty="0" smtClean="0">
              <a:ln>
                <a:noFill/>
              </a:ln>
              <a:solidFill>
                <a:schemeClr val="tx1"/>
              </a:solidFill>
              <a:effectLst/>
              <a:latin typeface="Arial" pitchFamily="34" charset="0"/>
              <a:cs typeface="Arial" pitchFamily="34" charset="0"/>
            </a:endParaRPr>
          </a:p>
        </p:txBody>
      </p:sp>
      <p:sp>
        <p:nvSpPr>
          <p:cNvPr id="10" name="Прямоугольник 9"/>
          <p:cNvSpPr/>
          <p:nvPr/>
        </p:nvSpPr>
        <p:spPr>
          <a:xfrm>
            <a:off x="1428728" y="142852"/>
            <a:ext cx="6072214" cy="830997"/>
          </a:xfrm>
          <a:prstGeom prst="rect">
            <a:avLst/>
          </a:prstGeom>
        </p:spPr>
        <p:txBody>
          <a:bodyPr wrap="square">
            <a:spAutoFit/>
          </a:bodyPr>
          <a:lstStyle/>
          <a:p>
            <a:pPr algn="ctr"/>
            <a:r>
              <a:rPr lang="ru-RU" sz="2400" b="1" dirty="0" smtClean="0">
                <a:solidFill>
                  <a:schemeClr val="accent4"/>
                </a:solidFill>
                <a:latin typeface="Times New Roman" pitchFamily="18" charset="0"/>
                <a:cs typeface="Times New Roman" pitchFamily="18" charset="0"/>
              </a:rPr>
              <a:t>Робота </a:t>
            </a:r>
            <a:r>
              <a:rPr lang="ru-RU" sz="2400" b="1" dirty="0" err="1" smtClean="0">
                <a:solidFill>
                  <a:schemeClr val="accent4"/>
                </a:solidFill>
                <a:latin typeface="Times New Roman" pitchFamily="18" charset="0"/>
                <a:cs typeface="Times New Roman" pitchFamily="18" charset="0"/>
              </a:rPr>
              <a:t>з</a:t>
            </a:r>
            <a:r>
              <a:rPr lang="ru-RU" sz="2400" b="1" dirty="0" smtClean="0">
                <a:solidFill>
                  <a:schemeClr val="accent4"/>
                </a:solidFill>
                <a:latin typeface="Times New Roman" pitchFamily="18" charset="0"/>
                <a:cs typeface="Times New Roman" pitchFamily="18" charset="0"/>
              </a:rPr>
              <a:t> </a:t>
            </a:r>
            <a:r>
              <a:rPr lang="ru-RU" sz="2400" b="1" dirty="0" err="1" smtClean="0">
                <a:solidFill>
                  <a:schemeClr val="accent4"/>
                </a:solidFill>
                <a:latin typeface="Times New Roman" pitchFamily="18" charset="0"/>
                <a:cs typeface="Times New Roman" pitchFamily="18" charset="0"/>
              </a:rPr>
              <a:t>дітьми</a:t>
            </a:r>
            <a:r>
              <a:rPr lang="ru-RU" sz="2400" b="1" dirty="0" smtClean="0">
                <a:solidFill>
                  <a:schemeClr val="accent4"/>
                </a:solidFill>
                <a:latin typeface="Times New Roman" pitchFamily="18" charset="0"/>
                <a:cs typeface="Times New Roman" pitchFamily="18" charset="0"/>
              </a:rPr>
              <a:t> </a:t>
            </a:r>
          </a:p>
          <a:p>
            <a:pPr algn="ctr"/>
            <a:r>
              <a:rPr lang="ru-RU" sz="2400" b="1" dirty="0" err="1" smtClean="0">
                <a:solidFill>
                  <a:schemeClr val="accent4"/>
                </a:solidFill>
                <a:latin typeface="Times New Roman" pitchFamily="18" charset="0"/>
                <a:cs typeface="Times New Roman" pitchFamily="18" charset="0"/>
              </a:rPr>
              <a:t>з</a:t>
            </a:r>
            <a:r>
              <a:rPr lang="ru-RU" sz="2400" b="1" dirty="0" smtClean="0">
                <a:solidFill>
                  <a:schemeClr val="accent4"/>
                </a:solidFill>
                <a:latin typeface="Times New Roman" pitchFamily="18" charset="0"/>
                <a:cs typeface="Times New Roman" pitchFamily="18" charset="0"/>
              </a:rPr>
              <a:t> </a:t>
            </a:r>
            <a:r>
              <a:rPr lang="ru-RU" sz="2400" b="1" dirty="0" err="1" smtClean="0">
                <a:solidFill>
                  <a:schemeClr val="accent4"/>
                </a:solidFill>
                <a:latin typeface="Times New Roman" pitchFamily="18" charset="0"/>
                <a:cs typeface="Times New Roman" pitchFamily="18" charset="0"/>
              </a:rPr>
              <a:t>особливими</a:t>
            </a:r>
            <a:r>
              <a:rPr lang="ru-RU" sz="2400" b="1" dirty="0" smtClean="0">
                <a:solidFill>
                  <a:schemeClr val="accent4"/>
                </a:solidFill>
                <a:latin typeface="Times New Roman" pitchFamily="18" charset="0"/>
                <a:cs typeface="Times New Roman" pitchFamily="18" charset="0"/>
              </a:rPr>
              <a:t> </a:t>
            </a:r>
            <a:r>
              <a:rPr lang="ru-RU" sz="2400" b="1" dirty="0" err="1" smtClean="0">
                <a:solidFill>
                  <a:schemeClr val="accent4"/>
                </a:solidFill>
                <a:latin typeface="Times New Roman" pitchFamily="18" charset="0"/>
                <a:cs typeface="Times New Roman" pitchFamily="18" charset="0"/>
              </a:rPr>
              <a:t>освітніми</a:t>
            </a:r>
            <a:r>
              <a:rPr lang="ru-RU" sz="2400" b="1" dirty="0" smtClean="0">
                <a:solidFill>
                  <a:schemeClr val="accent4"/>
                </a:solidFill>
                <a:latin typeface="Times New Roman" pitchFamily="18" charset="0"/>
                <a:cs typeface="Times New Roman" pitchFamily="18" charset="0"/>
              </a:rPr>
              <a:t> потребами</a:t>
            </a:r>
            <a:endParaRPr lang="ru-RU" sz="2400" dirty="0">
              <a:solidFill>
                <a:schemeClr val="accent4"/>
              </a:solidFill>
              <a:latin typeface="Times New Roman" pitchFamily="18" charset="0"/>
              <a:cs typeface="Times New Roman" pitchFamily="18" charset="0"/>
            </a:endParaRPr>
          </a:p>
        </p:txBody>
      </p:sp>
      <p:sp>
        <p:nvSpPr>
          <p:cNvPr id="12" name="TextBox 11"/>
          <p:cNvSpPr txBox="1"/>
          <p:nvPr/>
        </p:nvSpPr>
        <p:spPr>
          <a:xfrm>
            <a:off x="428596" y="1071546"/>
            <a:ext cx="4143404" cy="6186309"/>
          </a:xfrm>
          <a:prstGeom prst="rect">
            <a:avLst/>
          </a:prstGeom>
          <a:noFill/>
        </p:spPr>
        <p:txBody>
          <a:bodyPr wrap="square" rtlCol="0">
            <a:spAutoFit/>
          </a:bodyPr>
          <a:lstStyle/>
          <a:p>
            <a:pPr algn="just"/>
            <a:r>
              <a:rPr lang="ru-RU" dirty="0" smtClean="0"/>
              <a:t>     </a:t>
            </a:r>
            <a:r>
              <a:rPr lang="ru-RU" dirty="0" smtClean="0">
                <a:latin typeface="Times New Roman" pitchFamily="18" charset="0"/>
                <a:cs typeface="Times New Roman" pitchFamily="18" charset="0"/>
              </a:rPr>
              <a:t>У 2021-2022 </a:t>
            </a:r>
            <a:r>
              <a:rPr lang="ru-RU" dirty="0" err="1" smtClean="0">
                <a:latin typeface="Times New Roman" pitchFamily="18" charset="0"/>
                <a:cs typeface="Times New Roman" pitchFamily="18" charset="0"/>
              </a:rPr>
              <a:t>навчальному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році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метою </a:t>
            </a:r>
            <a:r>
              <a:rPr lang="ru-RU" dirty="0" err="1" smtClean="0">
                <a:latin typeface="Times New Roman" pitchFamily="18" charset="0"/>
                <a:cs typeface="Times New Roman" pitchFamily="18" charset="0"/>
              </a:rPr>
              <a:t>забезпечення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рівного</a:t>
            </a:r>
            <a:r>
              <a:rPr lang="ru-RU" dirty="0" smtClean="0">
                <a:latin typeface="Times New Roman" pitchFamily="18" charset="0"/>
                <a:cs typeface="Times New Roman" pitchFamily="18" charset="0"/>
              </a:rPr>
              <a:t> доступу до </a:t>
            </a:r>
            <a:r>
              <a:rPr lang="ru-RU" dirty="0" err="1" smtClean="0">
                <a:latin typeface="Times New Roman" pitchFamily="18" charset="0"/>
                <a:cs typeface="Times New Roman" pitchFamily="18" charset="0"/>
              </a:rPr>
              <a:t>дошкільної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освіти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дітей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особливими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освітніми</a:t>
            </a:r>
            <a:r>
              <a:rPr lang="ru-RU" dirty="0" smtClean="0">
                <a:latin typeface="Times New Roman" pitchFamily="18" charset="0"/>
                <a:cs typeface="Times New Roman" pitchFamily="18" charset="0"/>
              </a:rPr>
              <a:t> потребами в ЗДО №1 «Теремок» </a:t>
            </a:r>
            <a:r>
              <a:rPr lang="ru-RU" dirty="0" err="1" smtClean="0">
                <a:latin typeface="Times New Roman" pitchFamily="18" charset="0"/>
                <a:cs typeface="Times New Roman" pitchFamily="18" charset="0"/>
              </a:rPr>
              <a:t>продовжила</a:t>
            </a:r>
            <a:r>
              <a:rPr lang="ru-RU" dirty="0" smtClean="0">
                <a:latin typeface="Times New Roman" pitchFamily="18" charset="0"/>
                <a:cs typeface="Times New Roman" pitchFamily="18" charset="0"/>
              </a:rPr>
              <a:t> роботу </a:t>
            </a:r>
            <a:r>
              <a:rPr lang="ru-RU" dirty="0" err="1" smtClean="0">
                <a:latin typeface="Times New Roman" pitchFamily="18" charset="0"/>
                <a:cs typeface="Times New Roman" pitchFamily="18" charset="0"/>
              </a:rPr>
              <a:t>інклюзивна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група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середня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група</a:t>
            </a:r>
            <a:r>
              <a:rPr lang="ru-RU" dirty="0" smtClean="0">
                <a:latin typeface="Times New Roman" pitchFamily="18" charset="0"/>
                <a:cs typeface="Times New Roman" pitchFamily="18" charset="0"/>
              </a:rPr>
              <a:t> №4), яку </a:t>
            </a:r>
            <a:r>
              <a:rPr lang="ru-RU" dirty="0" err="1" smtClean="0">
                <a:latin typeface="Times New Roman" pitchFamily="18" charset="0"/>
                <a:cs typeface="Times New Roman" pitchFamily="18" charset="0"/>
              </a:rPr>
              <a:t>відвідували</a:t>
            </a:r>
            <a:r>
              <a:rPr lang="ru-RU" dirty="0" smtClean="0">
                <a:latin typeface="Times New Roman" pitchFamily="18" charset="0"/>
                <a:cs typeface="Times New Roman" pitchFamily="18" charset="0"/>
              </a:rPr>
              <a:t> 3 </a:t>
            </a:r>
            <a:r>
              <a:rPr lang="ru-RU" dirty="0" err="1" smtClean="0">
                <a:latin typeface="Times New Roman" pitchFamily="18" charset="0"/>
                <a:cs typeface="Times New Roman" pitchFamily="18" charset="0"/>
              </a:rPr>
              <a:t>дитини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ООП, </a:t>
            </a:r>
            <a:r>
              <a:rPr lang="ru-RU" dirty="0" err="1" smtClean="0">
                <a:latin typeface="Times New Roman" pitchFamily="18" charset="0"/>
                <a:cs typeface="Times New Roman" pitchFamily="18" charset="0"/>
              </a:rPr>
              <a:t>що</a:t>
            </a:r>
            <a:r>
              <a:rPr lang="uk-UA" dirty="0" smtClean="0">
                <a:latin typeface="Times New Roman" pitchFamily="18" charset="0"/>
                <a:cs typeface="Times New Roman" pitchFamily="18" charset="0"/>
              </a:rPr>
              <a:t> мають третій рівень підтримки.</a:t>
            </a:r>
          </a:p>
          <a:p>
            <a:pPr algn="just"/>
            <a:r>
              <a:rPr lang="uk-UA" dirty="0" smtClean="0">
                <a:latin typeface="Times New Roman" pitchFamily="18" charset="0"/>
                <a:cs typeface="Times New Roman" pitchFamily="18" charset="0"/>
              </a:rPr>
              <a:t>     З метою забезпечення ефективності освітнього процесу дітей з ООП були створені команди  психолого-педагогічного супроводу, до складу яких залученні фахівці: вихователь-методист, вчителі-логопеди, практичний психолог, вчитель-дефектолог, вихователі, асистент вихователя та фахівці з </a:t>
            </a:r>
            <a:r>
              <a:rPr lang="uk-UA" dirty="0" err="1" smtClean="0">
                <a:latin typeface="Times New Roman" pitchFamily="18" charset="0"/>
                <a:cs typeface="Times New Roman" pitchFamily="18" charset="0"/>
              </a:rPr>
              <a:t>ІРЦ</a:t>
            </a:r>
            <a:r>
              <a:rPr lang="uk-UA"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endParaRPr lang="uk-UA"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16" name="Рисунок 15" descr="Засідання інклюзія 1.jpg"/>
          <p:cNvPicPr>
            <a:picLocks noChangeAspect="1"/>
          </p:cNvPicPr>
          <p:nvPr/>
        </p:nvPicPr>
        <p:blipFill>
          <a:blip r:embed="rId3" cstate="print"/>
          <a:stretch>
            <a:fillRect/>
          </a:stretch>
        </p:blipFill>
        <p:spPr>
          <a:xfrm>
            <a:off x="5143504" y="2000240"/>
            <a:ext cx="3704852" cy="2746944"/>
          </a:xfrm>
          <a:prstGeom prst="roundRect">
            <a:avLst/>
          </a:prstGeom>
          <a:ln>
            <a:noFill/>
          </a:ln>
          <a:effectLst>
            <a:outerShdw blurRad="190500" algn="tl" rotWithShape="0">
              <a:srgbClr val="000000">
                <a:alpha val="7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1603958135_24-p-zelenii-fon-dlya-prezentatsii-powerpoint-27.jpg"/>
          <p:cNvPicPr>
            <a:picLocks noChangeAspect="1"/>
          </p:cNvPicPr>
          <p:nvPr/>
        </p:nvPicPr>
        <p:blipFill>
          <a:blip r:embed="rId2"/>
          <a:stretch>
            <a:fillRect/>
          </a:stretch>
        </p:blipFill>
        <p:spPr>
          <a:xfrm>
            <a:off x="1" y="0"/>
            <a:ext cx="9143999" cy="6858000"/>
          </a:xfrm>
          <a:prstGeom prst="rect">
            <a:avLst/>
          </a:prstGeom>
        </p:spPr>
      </p:pic>
      <p:sp>
        <p:nvSpPr>
          <p:cNvPr id="5" name="Rectangle 1"/>
          <p:cNvSpPr>
            <a:spLocks noChangeArrowheads="1"/>
          </p:cNvSpPr>
          <p:nvPr/>
        </p:nvSpPr>
        <p:spPr bwMode="auto">
          <a:xfrm>
            <a:off x="285720" y="285729"/>
            <a:ext cx="857256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dirty="0" smtClean="0">
                <a:latin typeface="Times New Roman" pitchFamily="18" charset="0"/>
                <a:cs typeface="Times New Roman" pitchFamily="18" charset="0"/>
              </a:rPr>
              <a:t>        Членами команди було розроблено індивідуальні програми розвитку для кожної дитини відповідно особливостей розвитку та здійснювався моніторинг їх виконання. Освітня робота проводилася відповідно до Базового компонента дошкільної освіти за програмою розвитку дитини дошкільного віку «Українське </a:t>
            </a:r>
            <a:r>
              <a:rPr lang="uk-UA" dirty="0" err="1" smtClean="0">
                <a:latin typeface="Times New Roman" pitchFamily="18" charset="0"/>
                <a:cs typeface="Times New Roman" pitchFamily="18" charset="0"/>
              </a:rPr>
              <a:t>дошкілля</a:t>
            </a:r>
            <a:r>
              <a:rPr lang="uk-UA" dirty="0" smtClean="0">
                <a:latin typeface="Times New Roman" pitchFamily="18" charset="0"/>
                <a:cs typeface="Times New Roman" pitchFamily="18" charset="0"/>
              </a:rPr>
              <a:t>» та програмою розвитку дітей дошкільного віку із затримкою психічного розвитку від 3 до 7 років «Віконечко».</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Командою супроводу створювались належні умови та надавались психолого-педагогічні та </a:t>
            </a:r>
            <a:r>
              <a:rPr lang="uk-UA" dirty="0" err="1" smtClean="0">
                <a:latin typeface="Times New Roman" pitchFamily="18" charset="0"/>
                <a:cs typeface="Times New Roman" pitchFamily="18" charset="0"/>
              </a:rPr>
              <a:t>корекційно-</a:t>
            </a:r>
            <a:r>
              <a:rPr lang="uk-UA" dirty="0" smtClean="0">
                <a:latin typeface="Times New Roman" pitchFamily="18" charset="0"/>
                <a:cs typeface="Times New Roman" pitchFamily="18" charset="0"/>
              </a:rPr>
              <a:t> розвиткові послуги, які здійснювалися шляхом проведення індивідуальних занять   з   дітьми з ООП. </a:t>
            </a:r>
          </a:p>
          <a:p>
            <a:pPr algn="just"/>
            <a:r>
              <a:rPr lang="uk-UA" dirty="0" smtClean="0">
                <a:latin typeface="Times New Roman" pitchFamily="18" charset="0"/>
                <a:ea typeface="Times New Roman" pitchFamily="18" charset="0"/>
                <a:cs typeface="Times New Roman" pitchFamily="18" charset="0"/>
              </a:rPr>
              <a:t>     З</a:t>
            </a:r>
            <a:r>
              <a:rPr kumimoji="0" lang="uk-UA"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результатами діагностики та спостережень на кінець року у всіх дошкільників з особливими потребами спостерігаються позитивні зміни, характерні для кожного</a:t>
            </a:r>
            <a:r>
              <a:rPr kumimoji="0" lang="uk-UA"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вихованця</a:t>
            </a:r>
            <a:r>
              <a:rPr kumimoji="0" lang="uk-UA"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окремо. Всі діти стали більш соціалізовані, контактні, відкриті, охоче спілкуються з оточуючими дорослими та </a:t>
            </a:r>
            <a:r>
              <a:rPr lang="uk-UA" dirty="0" smtClean="0">
                <a:latin typeface="Times New Roman" pitchFamily="18" charset="0"/>
                <a:ea typeface="Times New Roman" pitchFamily="18" charset="0"/>
                <a:cs typeface="Times New Roman" pitchFamily="18" charset="0"/>
              </a:rPr>
              <a:t>однолітками</a:t>
            </a:r>
            <a:r>
              <a:rPr kumimoji="0" lang="uk-UA"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знають прості правила поведінки.</a:t>
            </a:r>
            <a:endParaRPr kumimoji="0" lang="uk-UA"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Засідання інклюзі 3.jpg"/>
          <p:cNvPicPr>
            <a:picLocks noChangeAspect="1"/>
          </p:cNvPicPr>
          <p:nvPr/>
        </p:nvPicPr>
        <p:blipFill>
          <a:blip r:embed="rId3" cstate="print"/>
          <a:stretch>
            <a:fillRect/>
          </a:stretch>
        </p:blipFill>
        <p:spPr>
          <a:xfrm>
            <a:off x="2143109" y="3912600"/>
            <a:ext cx="4000528" cy="2802523"/>
          </a:xfrm>
          <a:prstGeom prst="ellipse">
            <a:avLst/>
          </a:prstGeom>
          <a:ln>
            <a:noFill/>
          </a:ln>
          <a:effectLst>
            <a:outerShdw blurRad="190500" algn="tl" rotWithShape="0">
              <a:srgbClr val="000000">
                <a:alpha val="70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11" name="TextBox 10"/>
          <p:cNvSpPr txBox="1"/>
          <p:nvPr/>
        </p:nvSpPr>
        <p:spPr>
          <a:xfrm>
            <a:off x="1071538" y="1785926"/>
            <a:ext cx="7358114" cy="400110"/>
          </a:xfrm>
          <a:prstGeom prst="rect">
            <a:avLst/>
          </a:prstGeom>
          <a:noFill/>
        </p:spPr>
        <p:txBody>
          <a:bodyPr wrap="square" rtlCol="0">
            <a:spAutoFit/>
          </a:bodyPr>
          <a:lstStyle/>
          <a:p>
            <a:pPr>
              <a:buFont typeface="Arial" pitchFamily="34" charset="0"/>
              <a:buChar char="•"/>
            </a:pPr>
            <a:endParaRPr lang="uk-UA" sz="2000" dirty="0">
              <a:latin typeface="Times New Roman" pitchFamily="18" charset="0"/>
              <a:cs typeface="Times New Roman" pitchFamily="18" charset="0"/>
            </a:endParaRPr>
          </a:p>
        </p:txBody>
      </p:sp>
      <p:sp>
        <p:nvSpPr>
          <p:cNvPr id="39939" name="Rectangle 3"/>
          <p:cNvSpPr>
            <a:spLocks noChangeArrowheads="1"/>
          </p:cNvSpPr>
          <p:nvPr/>
        </p:nvSpPr>
        <p:spPr bwMode="auto">
          <a:xfrm>
            <a:off x="571472" y="0"/>
            <a:ext cx="80010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sz="2400" b="1" dirty="0" smtClean="0">
              <a:solidFill>
                <a:schemeClr val="accent4">
                  <a:lumMod val="75000"/>
                </a:schemeClr>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6" name="Прямоугольник 5"/>
          <p:cNvSpPr/>
          <p:nvPr/>
        </p:nvSpPr>
        <p:spPr>
          <a:xfrm>
            <a:off x="500034" y="1214422"/>
            <a:ext cx="8001056" cy="400110"/>
          </a:xfrm>
          <a:prstGeom prst="rect">
            <a:avLst/>
          </a:prstGeom>
        </p:spPr>
        <p:txBody>
          <a:bodyPr wrap="square">
            <a:spAutoFit/>
          </a:bodyPr>
          <a:lstStyle/>
          <a:p>
            <a:pPr lvl="0" eaLnBrk="0" fontAlgn="base" hangingPunct="0">
              <a:spcBef>
                <a:spcPct val="0"/>
              </a:spcBef>
              <a:spcAft>
                <a:spcPct val="0"/>
              </a:spcAft>
            </a:pPr>
            <a:endParaRPr lang="ru-RU" sz="2000" dirty="0" smtClean="0">
              <a:latin typeface="Times New Roman" pitchFamily="18" charset="0"/>
              <a:cs typeface="Times New Roman" pitchFamily="18" charset="0"/>
            </a:endParaRPr>
          </a:p>
        </p:txBody>
      </p:sp>
      <p:sp>
        <p:nvSpPr>
          <p:cNvPr id="40962" name="Rectangle 2"/>
          <p:cNvSpPr>
            <a:spLocks noChangeArrowheads="1"/>
          </p:cNvSpPr>
          <p:nvPr/>
        </p:nvSpPr>
        <p:spPr bwMode="auto">
          <a:xfrm>
            <a:off x="714348" y="1142984"/>
            <a:ext cx="72866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tabLst/>
            </a:pPr>
            <a:r>
              <a:rPr kumimoji="0" lang="uk-UA"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7105" name="Rectangle 1"/>
          <p:cNvSpPr>
            <a:spLocks noChangeArrowheads="1"/>
          </p:cNvSpPr>
          <p:nvPr/>
        </p:nvSpPr>
        <p:spPr bwMode="auto">
          <a:xfrm>
            <a:off x="0" y="0"/>
            <a:ext cx="91440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900" b="1" i="0" strike="noStrike" cap="none" normalizeH="0" baseline="0" dirty="0" smtClean="0">
              <a:ln>
                <a:noFill/>
              </a:ln>
              <a:solidFill>
                <a:schemeClr val="tx1"/>
              </a:solidFill>
              <a:effectLst/>
              <a:latin typeface="Arial" pitchFamily="34" charset="0"/>
              <a:cs typeface="Arial" pitchFamily="34" charset="0"/>
            </a:endParaRPr>
          </a:p>
        </p:txBody>
      </p:sp>
      <p:sp>
        <p:nvSpPr>
          <p:cNvPr id="10" name="Прямоугольник 9"/>
          <p:cNvSpPr/>
          <p:nvPr/>
        </p:nvSpPr>
        <p:spPr>
          <a:xfrm>
            <a:off x="1428728" y="357166"/>
            <a:ext cx="6500858" cy="830997"/>
          </a:xfrm>
          <a:prstGeom prst="rect">
            <a:avLst/>
          </a:prstGeom>
        </p:spPr>
        <p:txBody>
          <a:bodyPr wrap="square">
            <a:spAutoFit/>
          </a:bodyPr>
          <a:lstStyle/>
          <a:p>
            <a:r>
              <a:rPr lang="ru-RU" sz="2400" b="1" dirty="0" smtClean="0">
                <a:solidFill>
                  <a:schemeClr val="accent4"/>
                </a:solidFill>
                <a:latin typeface="Times New Roman" pitchFamily="18" charset="0"/>
                <a:cs typeface="Times New Roman" pitchFamily="18" charset="0"/>
              </a:rPr>
              <a:t>Робота закладу </a:t>
            </a:r>
            <a:r>
              <a:rPr lang="ru-RU" sz="2400" b="1" dirty="0" err="1" smtClean="0">
                <a:solidFill>
                  <a:schemeClr val="accent4"/>
                </a:solidFill>
                <a:latin typeface="Times New Roman" pitchFamily="18" charset="0"/>
                <a:cs typeface="Times New Roman" pitchFamily="18" charset="0"/>
              </a:rPr>
              <a:t>дошкільної</a:t>
            </a:r>
            <a:r>
              <a:rPr lang="ru-RU" sz="2400" b="1" dirty="0" smtClean="0">
                <a:solidFill>
                  <a:schemeClr val="accent4"/>
                </a:solidFill>
                <a:latin typeface="Times New Roman" pitchFamily="18" charset="0"/>
                <a:cs typeface="Times New Roman" pitchFamily="18" charset="0"/>
              </a:rPr>
              <a:t> </a:t>
            </a:r>
            <a:r>
              <a:rPr lang="ru-RU" sz="2400" b="1" dirty="0" err="1" smtClean="0">
                <a:solidFill>
                  <a:schemeClr val="accent4"/>
                </a:solidFill>
                <a:latin typeface="Times New Roman" pitchFamily="18" charset="0"/>
                <a:cs typeface="Times New Roman" pitchFamily="18" charset="0"/>
              </a:rPr>
              <a:t>освіти</a:t>
            </a:r>
            <a:r>
              <a:rPr lang="ru-RU" sz="2400" b="1" dirty="0" smtClean="0">
                <a:solidFill>
                  <a:schemeClr val="accent4"/>
                </a:solidFill>
                <a:latin typeface="Times New Roman" pitchFamily="18" charset="0"/>
                <a:cs typeface="Times New Roman" pitchFamily="18" charset="0"/>
              </a:rPr>
              <a:t> в </a:t>
            </a:r>
            <a:r>
              <a:rPr lang="ru-RU" sz="2400" b="1" dirty="0" err="1" smtClean="0">
                <a:solidFill>
                  <a:schemeClr val="accent4"/>
                </a:solidFill>
                <a:latin typeface="Times New Roman" pitchFamily="18" charset="0"/>
                <a:cs typeface="Times New Roman" pitchFamily="18" charset="0"/>
              </a:rPr>
              <a:t>умовах</a:t>
            </a:r>
            <a:r>
              <a:rPr lang="ru-RU" sz="2400" b="1" dirty="0" smtClean="0">
                <a:solidFill>
                  <a:schemeClr val="accent4"/>
                </a:solidFill>
                <a:latin typeface="Times New Roman" pitchFamily="18" charset="0"/>
                <a:cs typeface="Times New Roman" pitchFamily="18" charset="0"/>
              </a:rPr>
              <a:t> </a:t>
            </a:r>
            <a:r>
              <a:rPr lang="ru-RU" sz="2400" b="1" dirty="0" err="1" smtClean="0">
                <a:solidFill>
                  <a:schemeClr val="accent4"/>
                </a:solidFill>
                <a:latin typeface="Times New Roman" pitchFamily="18" charset="0"/>
                <a:cs typeface="Times New Roman" pitchFamily="18" charset="0"/>
              </a:rPr>
              <a:t>воєнного</a:t>
            </a:r>
            <a:r>
              <a:rPr lang="ru-RU" sz="2400" b="1" dirty="0" smtClean="0">
                <a:solidFill>
                  <a:schemeClr val="accent4"/>
                </a:solidFill>
                <a:latin typeface="Times New Roman" pitchFamily="18" charset="0"/>
                <a:cs typeface="Times New Roman" pitchFamily="18" charset="0"/>
              </a:rPr>
              <a:t> стану</a:t>
            </a:r>
            <a:endParaRPr lang="ru-RU" sz="2400" b="1" dirty="0">
              <a:solidFill>
                <a:schemeClr val="accent4"/>
              </a:solidFill>
              <a:latin typeface="Times New Roman" pitchFamily="18" charset="0"/>
              <a:cs typeface="Times New Roman" pitchFamily="18" charset="0"/>
            </a:endParaRPr>
          </a:p>
        </p:txBody>
      </p:sp>
      <p:sp>
        <p:nvSpPr>
          <p:cNvPr id="15" name="TextBox 14"/>
          <p:cNvSpPr txBox="1"/>
          <p:nvPr/>
        </p:nvSpPr>
        <p:spPr>
          <a:xfrm>
            <a:off x="1295376" y="2938458"/>
            <a:ext cx="4572032" cy="369332"/>
          </a:xfrm>
          <a:prstGeom prst="rect">
            <a:avLst/>
          </a:prstGeom>
          <a:noFill/>
        </p:spPr>
        <p:txBody>
          <a:bodyPr wrap="square" rtlCol="0">
            <a:spAutoFit/>
          </a:bodyPr>
          <a:lstStyle/>
          <a:p>
            <a:endParaRPr lang="ru-RU" dirty="0"/>
          </a:p>
        </p:txBody>
      </p:sp>
      <p:sp>
        <p:nvSpPr>
          <p:cNvPr id="56321" name="Rectangle 1"/>
          <p:cNvSpPr>
            <a:spLocks noChangeArrowheads="1"/>
          </p:cNvSpPr>
          <p:nvPr/>
        </p:nvSpPr>
        <p:spPr bwMode="auto">
          <a:xfrm>
            <a:off x="428596" y="1357298"/>
            <a:ext cx="857256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lang="uk-UA" dirty="0" smtClean="0">
                <a:latin typeface="Times New Roman" pitchFamily="18" charset="0"/>
                <a:cs typeface="Times New Roman" pitchFamily="18" charset="0"/>
              </a:rPr>
              <a:t>24 лютого заклад перейшов на дистанційну форму роботи, взаємодія усіх учасників освітнього процесу відбувалась </a:t>
            </a:r>
            <a:r>
              <a:rPr lang="uk-UA" dirty="0" err="1" smtClean="0">
                <a:latin typeface="Times New Roman" pitchFamily="18" charset="0"/>
                <a:cs typeface="Times New Roman" pitchFamily="18" charset="0"/>
              </a:rPr>
              <a:t>онлайн</a:t>
            </a:r>
            <a:r>
              <a:rPr lang="uk-UA" dirty="0" smtClean="0">
                <a:latin typeface="Times New Roman" pitchFamily="18" charset="0"/>
                <a:cs typeface="Times New Roman" pitchFamily="18" charset="0"/>
              </a:rPr>
              <a:t> за допомогою різних освітніх платформ та </a:t>
            </a:r>
            <a:r>
              <a:rPr lang="uk-UA" dirty="0" err="1" smtClean="0">
                <a:latin typeface="Times New Roman" pitchFamily="18" charset="0"/>
                <a:cs typeface="Times New Roman" pitchFamily="18" charset="0"/>
              </a:rPr>
              <a:t>месенджерів</a:t>
            </a:r>
            <a:r>
              <a:rPr lang="uk-UA" dirty="0" smtClean="0">
                <a:latin typeface="Times New Roman" pitchFamily="18" charset="0"/>
                <a:cs typeface="Times New Roman" pitchFamily="18" charset="0"/>
              </a:rPr>
              <a:t>.</a:t>
            </a:r>
          </a:p>
          <a:p>
            <a:pPr marL="0" marR="0" lvl="0" indent="449263" algn="l" defTabSz="914400" rtl="0" eaLnBrk="1" fontAlgn="base" latinLnBrk="0" hangingPunct="1">
              <a:lnSpc>
                <a:spcPct val="100000"/>
              </a:lnSpc>
              <a:spcBef>
                <a:spcPct val="0"/>
              </a:spcBef>
              <a:spcAft>
                <a:spcPct val="0"/>
              </a:spcAft>
              <a:buClrTx/>
              <a:buSzTx/>
              <a:buFontTx/>
              <a:buNone/>
              <a:tabLst/>
            </a:pPr>
            <a:r>
              <a:rPr lang="uk-UA" dirty="0" smtClean="0">
                <a:latin typeface="Times New Roman" pitchFamily="18" charset="0"/>
                <a:cs typeface="Times New Roman" pitchFamily="18" charset="0"/>
              </a:rPr>
              <a:t>З 01 квітня 2022р.освітній  процес призупинено. Педагоги підвищували свій фаховий рівень,виготовляли посібники, консультували батьків щодо навчання і розвитку дітей тощо.</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cs typeface="Times New Roman" pitchFamily="18" charset="0"/>
              </a:rPr>
              <a:t>У воєнний період працівники закладу</a:t>
            </a:r>
            <a:r>
              <a:rPr kumimoji="0" lang="uk-UA" b="0" i="0" u="none" strike="noStrike" cap="none" normalizeH="0" dirty="0" smtClean="0">
                <a:ln>
                  <a:noFill/>
                </a:ln>
                <a:solidFill>
                  <a:schemeClr val="tx1"/>
                </a:solidFill>
                <a:effectLst/>
                <a:latin typeface="Times New Roman" pitchFamily="18" charset="0"/>
                <a:cs typeface="Times New Roman" pitchFamily="18" charset="0"/>
              </a:rPr>
              <a:t> об*</a:t>
            </a:r>
            <a:r>
              <a:rPr kumimoji="0" lang="uk-UA" b="0" i="0" u="none" strike="noStrike" cap="none" normalizeH="0" dirty="0" err="1" smtClean="0">
                <a:ln>
                  <a:noFill/>
                </a:ln>
                <a:solidFill>
                  <a:schemeClr val="tx1"/>
                </a:solidFill>
                <a:effectLst/>
                <a:latin typeface="Times New Roman" pitchFamily="18" charset="0"/>
                <a:cs typeface="Times New Roman" pitchFamily="18" charset="0"/>
              </a:rPr>
              <a:t>єднувались</a:t>
            </a:r>
            <a:r>
              <a:rPr kumimoji="0" lang="uk-UA" b="0" i="0" u="none" strike="noStrike" cap="none" normalizeH="0" dirty="0" smtClean="0">
                <a:ln>
                  <a:noFill/>
                </a:ln>
                <a:solidFill>
                  <a:schemeClr val="tx1"/>
                </a:solidFill>
                <a:effectLst/>
                <a:latin typeface="Times New Roman" pitchFamily="18" charset="0"/>
                <a:cs typeface="Times New Roman" pitchFamily="18" charset="0"/>
              </a:rPr>
              <a:t> для підтримки наших воїнів (плетіння сіток,готування страв,благодійна випічка,допомога переселенцям,впорядкування території та утримання закладу відповідно санітарних вимог тощо).</a:t>
            </a: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7" name="Рисунок 16" descr="Засідання інклюзія 1.jpg"/>
          <p:cNvPicPr>
            <a:picLocks noChangeAspect="1"/>
          </p:cNvPicPr>
          <p:nvPr/>
        </p:nvPicPr>
        <p:blipFill>
          <a:blip r:embed="rId3" cstate="print"/>
          <a:stretch>
            <a:fillRect/>
          </a:stretch>
        </p:blipFill>
        <p:spPr>
          <a:xfrm>
            <a:off x="3286116" y="3929066"/>
            <a:ext cx="3704852" cy="2746943"/>
          </a:xfrm>
          <a:prstGeom prst="roundRect">
            <a:avLst/>
          </a:prstGeom>
          <a:ln>
            <a:noFill/>
          </a:ln>
          <a:effectLst>
            <a:outerShdw blurRad="190500" algn="tl" rotWithShape="0">
              <a:srgbClr val="000000">
                <a:alpha val="7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graphicFrame>
        <p:nvGraphicFramePr>
          <p:cNvPr id="7" name="Объект 13"/>
          <p:cNvGraphicFramePr/>
          <p:nvPr/>
        </p:nvGraphicFramePr>
        <p:xfrm>
          <a:off x="428596" y="642918"/>
          <a:ext cx="8358246" cy="55721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1603958135_24-p-zelenii-fon-dlya-prezentatsii-powerpoint-27.jpg"/>
          <p:cNvPicPr>
            <a:picLocks noChangeAspect="1"/>
          </p:cNvPicPr>
          <p:nvPr/>
        </p:nvPicPr>
        <p:blipFill>
          <a:blip r:embed="rId2"/>
          <a:stretch>
            <a:fillRect/>
          </a:stretch>
        </p:blipFill>
        <p:spPr>
          <a:xfrm>
            <a:off x="1" y="0"/>
            <a:ext cx="9143999" cy="6858000"/>
          </a:xfrm>
          <a:prstGeom prst="rect">
            <a:avLst/>
          </a:prstGeom>
        </p:spPr>
      </p:pic>
      <p:sp>
        <p:nvSpPr>
          <p:cNvPr id="5" name="Прямоугольник 4"/>
          <p:cNvSpPr/>
          <p:nvPr/>
        </p:nvSpPr>
        <p:spPr>
          <a:xfrm>
            <a:off x="357158" y="357166"/>
            <a:ext cx="8358246" cy="5016758"/>
          </a:xfrm>
          <a:prstGeom prst="rect">
            <a:avLst/>
          </a:prstGeom>
        </p:spPr>
        <p:txBody>
          <a:bodyPr wrap="square">
            <a:spAutoFit/>
          </a:bodyPr>
          <a:lstStyle/>
          <a:p>
            <a:pPr algn="ctr"/>
            <a:r>
              <a:rPr lang="ru-RU" sz="2800" b="1" dirty="0" smtClean="0">
                <a:solidFill>
                  <a:schemeClr val="accent4"/>
                </a:solidFill>
                <a:latin typeface="Times New Roman" pitchFamily="18" charset="0"/>
                <a:cs typeface="Times New Roman" pitchFamily="18" charset="0"/>
              </a:rPr>
              <a:t>Робота </a:t>
            </a:r>
            <a:r>
              <a:rPr lang="ru-RU" sz="2800" b="1" dirty="0" err="1" smtClean="0">
                <a:solidFill>
                  <a:schemeClr val="accent4"/>
                </a:solidFill>
                <a:latin typeface="Times New Roman" pitchFamily="18" charset="0"/>
                <a:cs typeface="Times New Roman" pitchFamily="18" charset="0"/>
              </a:rPr>
              <a:t>з</a:t>
            </a:r>
            <a:r>
              <a:rPr lang="ru-RU" sz="2800" b="1" dirty="0" smtClean="0">
                <a:solidFill>
                  <a:schemeClr val="accent4"/>
                </a:solidFill>
                <a:latin typeface="Times New Roman" pitchFamily="18" charset="0"/>
                <a:cs typeface="Times New Roman" pitchFamily="18" charset="0"/>
              </a:rPr>
              <a:t> </a:t>
            </a:r>
            <a:r>
              <a:rPr lang="ru-RU" sz="2800" b="1" dirty="0" err="1" smtClean="0">
                <a:solidFill>
                  <a:schemeClr val="accent4"/>
                </a:solidFill>
                <a:latin typeface="Times New Roman" pitchFamily="18" charset="0"/>
                <a:cs typeface="Times New Roman" pitchFamily="18" charset="0"/>
              </a:rPr>
              <a:t>батьківською</a:t>
            </a:r>
            <a:r>
              <a:rPr lang="ru-RU" sz="2800" b="1" dirty="0" smtClean="0">
                <a:solidFill>
                  <a:schemeClr val="accent4"/>
                </a:solidFill>
                <a:latin typeface="Times New Roman" pitchFamily="18" charset="0"/>
                <a:cs typeface="Times New Roman" pitchFamily="18" charset="0"/>
              </a:rPr>
              <a:t> </a:t>
            </a:r>
            <a:r>
              <a:rPr lang="ru-RU" sz="2800" b="1" dirty="0" err="1" smtClean="0">
                <a:solidFill>
                  <a:schemeClr val="accent4"/>
                </a:solidFill>
                <a:latin typeface="Times New Roman" pitchFamily="18" charset="0"/>
                <a:cs typeface="Times New Roman" pitchFamily="18" charset="0"/>
              </a:rPr>
              <a:t>громадськістю</a:t>
            </a:r>
            <a:endParaRPr lang="ru-RU" sz="2800" b="1" dirty="0" smtClean="0">
              <a:solidFill>
                <a:schemeClr val="accent4"/>
              </a:solidFill>
              <a:latin typeface="Times New Roman" pitchFamily="18" charset="0"/>
              <a:cs typeface="Times New Roman" pitchFamily="18" charset="0"/>
            </a:endParaRPr>
          </a:p>
          <a:p>
            <a:pPr algn="ctr"/>
            <a:endParaRPr lang="ru-RU" sz="2800" b="1" dirty="0" smtClean="0">
              <a:solidFill>
                <a:schemeClr val="accent4"/>
              </a:solidFill>
              <a:latin typeface="Times New Roman" pitchFamily="18" charset="0"/>
              <a:cs typeface="Times New Roman" pitchFamily="18" charset="0"/>
            </a:endParaRPr>
          </a:p>
          <a:p>
            <a:pPr algn="just"/>
            <a:r>
              <a:rPr lang="uk-UA" sz="2400" dirty="0" smtClean="0">
                <a:latin typeface="Times New Roman" pitchFamily="18" charset="0"/>
                <a:cs typeface="Times New Roman" pitchFamily="18" charset="0"/>
              </a:rPr>
              <a:t>      Протягом року планомірно проводилася робота з членами родин вихованців закладу. Не дивлячись на карантинні обмеження, педагоги активно та ефективно спілкувалися з батьками за допомогою соціальних мереж: групи у </a:t>
            </a:r>
            <a:r>
              <a:rPr lang="uk-UA" sz="2400" dirty="0" err="1" smtClean="0">
                <a:latin typeface="Times New Roman" pitchFamily="18" charset="0"/>
                <a:cs typeface="Times New Roman" pitchFamily="18" charset="0"/>
              </a:rPr>
              <a:t>Viber</a:t>
            </a:r>
            <a:r>
              <a:rPr lang="uk-UA" sz="2400" dirty="0" smtClean="0">
                <a:latin typeface="Times New Roman" pitchFamily="18" charset="0"/>
                <a:cs typeface="Times New Roman" pitchFamily="18" charset="0"/>
              </a:rPr>
              <a:t>, сторінка ЗДО №1 «Теремок» у </a:t>
            </a:r>
            <a:r>
              <a:rPr lang="uk-UA" sz="2400" dirty="0" err="1" smtClean="0">
                <a:latin typeface="Times New Roman" pitchFamily="18" charset="0"/>
                <a:cs typeface="Times New Roman" pitchFamily="18" charset="0"/>
              </a:rPr>
              <a:t>Facebook</a:t>
            </a:r>
            <a:r>
              <a:rPr lang="uk-UA" sz="2400" dirty="0" smtClean="0">
                <a:latin typeface="Times New Roman" pitchFamily="18" charset="0"/>
                <a:cs typeface="Times New Roman" pitchFamily="18" charset="0"/>
              </a:rPr>
              <a:t> та </a:t>
            </a:r>
            <a:r>
              <a:rPr lang="uk-UA" sz="2400" dirty="0" err="1" smtClean="0">
                <a:latin typeface="Times New Roman" pitchFamily="18" charset="0"/>
                <a:cs typeface="Times New Roman" pitchFamily="18" charset="0"/>
              </a:rPr>
              <a:t>YouTube</a:t>
            </a:r>
            <a:r>
              <a:rPr lang="uk-UA" sz="2400" dirty="0" smtClean="0">
                <a:latin typeface="Times New Roman" pitchFamily="18" charset="0"/>
                <a:cs typeface="Times New Roman" pitchFamily="18" charset="0"/>
              </a:rPr>
              <a:t>  канал  садочка, де постійно висвітлювалися питання, які цікавили батьків та залучали їх до співпраці. Проводилися групові та загальні батьківські збори з використанням системи відео зв’язку ZOOM, де слухачі мали змогу поспілкуватися між собою та отримати відповіді на свої запитання (вересень, грудень2021р., квітень 2022р.). </a:t>
            </a:r>
            <a:endParaRPr lang="ru-RU" sz="2400" dirty="0">
              <a:solidFill>
                <a:schemeClr val="accent4"/>
              </a:solidFill>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0" y="0"/>
            <a:ext cx="9143999" cy="6858000"/>
          </a:xfrm>
        </p:spPr>
      </p:pic>
      <p:sp>
        <p:nvSpPr>
          <p:cNvPr id="11" name="TextBox 10"/>
          <p:cNvSpPr txBox="1"/>
          <p:nvPr/>
        </p:nvSpPr>
        <p:spPr>
          <a:xfrm>
            <a:off x="4286184" y="857232"/>
            <a:ext cx="4857816" cy="4801314"/>
          </a:xfrm>
          <a:prstGeom prst="rect">
            <a:avLst/>
          </a:prstGeom>
          <a:noFill/>
        </p:spPr>
        <p:txBody>
          <a:bodyPr wrap="square" rtlCol="0">
            <a:spAutoFit/>
          </a:bodyPr>
          <a:lstStyle/>
          <a:p>
            <a:pPr>
              <a:lnSpc>
                <a:spcPct val="200000"/>
              </a:lnSpc>
              <a:buFont typeface="Arial" pitchFamily="34" charset="0"/>
              <a:buChar char="•"/>
            </a:pPr>
            <a:endParaRPr lang="uk-UA" dirty="0" smtClean="0">
              <a:latin typeface="Times New Roman" pitchFamily="18" charset="0"/>
              <a:cs typeface="Times New Roman" pitchFamily="18" charset="0"/>
            </a:endParaRPr>
          </a:p>
          <a:p>
            <a:pPr>
              <a:lnSpc>
                <a:spcPct val="200000"/>
              </a:lnSpc>
              <a:buFont typeface="Arial" pitchFamily="34" charset="0"/>
              <a:buChar char="•"/>
            </a:pPr>
            <a:r>
              <a:rPr lang="uk-UA" dirty="0" smtClean="0">
                <a:latin typeface="Times New Roman" pitchFamily="18" charset="0"/>
                <a:cs typeface="Times New Roman" pitchFamily="18" charset="0"/>
              </a:rPr>
              <a:t>Участь у засіданнях ради, батьківського комітету</a:t>
            </a:r>
            <a:endParaRPr lang="ru-RU" dirty="0" smtClean="0">
              <a:latin typeface="Times New Roman" pitchFamily="18" charset="0"/>
              <a:cs typeface="Times New Roman" pitchFamily="18" charset="0"/>
            </a:endParaRPr>
          </a:p>
          <a:p>
            <a:pPr>
              <a:lnSpc>
                <a:spcPct val="200000"/>
              </a:lnSpc>
              <a:buFont typeface="Arial" pitchFamily="34" charset="0"/>
              <a:buChar char="•"/>
            </a:pPr>
            <a:r>
              <a:rPr lang="uk-UA" dirty="0" smtClean="0">
                <a:latin typeface="Times New Roman" pitchFamily="18" charset="0"/>
                <a:cs typeface="Times New Roman" pitchFamily="18" charset="0"/>
              </a:rPr>
              <a:t> Залучення до створення та удосконалення розвитку середовища, </a:t>
            </a:r>
          </a:p>
          <a:p>
            <a:pPr>
              <a:lnSpc>
                <a:spcPct val="200000"/>
              </a:lnSpc>
              <a:buFont typeface="Arial" pitchFamily="34" charset="0"/>
              <a:buChar char="•"/>
            </a:pPr>
            <a:r>
              <a:rPr lang="uk-UA" dirty="0" smtClean="0">
                <a:latin typeface="Times New Roman" pitchFamily="18" charset="0"/>
                <a:cs typeface="Times New Roman" pitchFamily="18" charset="0"/>
              </a:rPr>
              <a:t> Проведення консультативно-просвітницької роботи (консультації, лекції, семінари-практикуми тощо)</a:t>
            </a:r>
          </a:p>
          <a:p>
            <a:pPr>
              <a:buFont typeface="Arial" pitchFamily="34" charset="0"/>
              <a:buChar char="•"/>
            </a:pPr>
            <a:endParaRPr lang="ru-RU" dirty="0" smtClean="0"/>
          </a:p>
        </p:txBody>
      </p:sp>
      <p:pic>
        <p:nvPicPr>
          <p:cNvPr id="6" name="Рисунок 5" descr="Засідання ради закладу 1.jpg"/>
          <p:cNvPicPr>
            <a:picLocks noChangeAspect="1"/>
          </p:cNvPicPr>
          <p:nvPr/>
        </p:nvPicPr>
        <p:blipFill>
          <a:blip r:embed="rId3"/>
          <a:stretch>
            <a:fillRect/>
          </a:stretch>
        </p:blipFill>
        <p:spPr>
          <a:xfrm>
            <a:off x="214282" y="1285860"/>
            <a:ext cx="4071966" cy="435579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42844" y="357166"/>
            <a:ext cx="7572428" cy="892552"/>
          </a:xfrm>
          <a:prstGeom prst="rect">
            <a:avLst/>
          </a:prstGeom>
          <a:noFill/>
        </p:spPr>
        <p:txBody>
          <a:bodyPr wrap="square" rtlCol="0">
            <a:spAutoFit/>
          </a:bodyPr>
          <a:lstStyle/>
          <a:p>
            <a:pPr algn="ctr"/>
            <a:r>
              <a:rPr lang="uk-UA" sz="2400" b="1" dirty="0" smtClean="0">
                <a:solidFill>
                  <a:schemeClr val="accent4"/>
                </a:solidFill>
                <a:latin typeface="Times New Roman" pitchFamily="18" charset="0"/>
                <a:cs typeface="Times New Roman" pitchFamily="18" charset="0"/>
              </a:rPr>
              <a:t>Організовувались і інші форми роботи:</a:t>
            </a:r>
            <a:endParaRPr lang="ru-RU" sz="2400" b="1" dirty="0" smtClean="0">
              <a:solidFill>
                <a:schemeClr val="accent4"/>
              </a:solidFill>
              <a:latin typeface="Times New Roman" pitchFamily="18" charset="0"/>
              <a:cs typeface="Times New Roman" pitchFamily="18" charset="0"/>
            </a:endParaRPr>
          </a:p>
          <a:p>
            <a:pPr algn="ctr"/>
            <a:r>
              <a:rPr lang="uk-UA" sz="2800" b="1" dirty="0" smtClean="0">
                <a:solidFill>
                  <a:schemeClr val="accent4"/>
                </a:solidFill>
                <a:latin typeface="Times New Roman" pitchFamily="18" charset="0"/>
                <a:cs typeface="Times New Roman" pitchFamily="18" charset="0"/>
              </a:rPr>
              <a:t> </a:t>
            </a:r>
            <a:endParaRPr lang="ru-RU" sz="2800" b="1" dirty="0">
              <a:solidFill>
                <a:schemeClr val="accent4"/>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0" y="0"/>
            <a:ext cx="9143999" cy="6858000"/>
          </a:xfrm>
        </p:spPr>
      </p:pic>
      <p:sp>
        <p:nvSpPr>
          <p:cNvPr id="11" name="TextBox 10"/>
          <p:cNvSpPr txBox="1"/>
          <p:nvPr/>
        </p:nvSpPr>
        <p:spPr>
          <a:xfrm>
            <a:off x="428596" y="1000108"/>
            <a:ext cx="3286148" cy="5724644"/>
          </a:xfrm>
          <a:prstGeom prst="rect">
            <a:avLst/>
          </a:prstGeom>
          <a:noFill/>
        </p:spPr>
        <p:txBody>
          <a:bodyPr wrap="square" rtlCol="0">
            <a:spAutoFit/>
          </a:bodyPr>
          <a:lstStyle/>
          <a:p>
            <a:pPr algn="ctr">
              <a:lnSpc>
                <a:spcPct val="200000"/>
              </a:lnSpc>
            </a:pPr>
            <a:r>
              <a:rPr lang="uk-UA" b="1" i="1" dirty="0" smtClean="0">
                <a:latin typeface="Times New Roman" pitchFamily="18" charset="0"/>
                <a:cs typeface="Times New Roman" pitchFamily="18" charset="0"/>
              </a:rPr>
              <a:t> </a:t>
            </a:r>
            <a:endParaRPr lang="uk-UA" b="1" dirty="0" smtClean="0">
              <a:solidFill>
                <a:schemeClr val="accent4"/>
              </a:solidFill>
              <a:latin typeface="Times New Roman" pitchFamily="18" charset="0"/>
              <a:cs typeface="Times New Roman" pitchFamily="18" charset="0"/>
            </a:endParaRPr>
          </a:p>
          <a:p>
            <a:pPr algn="just">
              <a:lnSpc>
                <a:spcPct val="150000"/>
              </a:lnSpc>
              <a:buFontTx/>
              <a:buChar char="-"/>
            </a:pPr>
            <a:r>
              <a:rPr lang="uk-UA" dirty="0" smtClean="0">
                <a:latin typeface="Times New Roman" pitchFamily="18" charset="0"/>
                <a:cs typeface="Times New Roman" pitchFamily="18" charset="0"/>
              </a:rPr>
              <a:t>    виставці малюнків «Щаслива країна дитинства»</a:t>
            </a:r>
            <a:r>
              <a:rPr lang="uk-UA" i="1" dirty="0" smtClean="0">
                <a:latin typeface="Times New Roman" pitchFamily="18" charset="0"/>
                <a:cs typeface="Times New Roman" pitchFamily="18" charset="0"/>
              </a:rPr>
              <a:t>,</a:t>
            </a:r>
            <a:r>
              <a:rPr lang="uk-UA" dirty="0" smtClean="0">
                <a:latin typeface="Times New Roman" pitchFamily="18" charset="0"/>
                <a:cs typeface="Times New Roman" pitchFamily="18" charset="0"/>
              </a:rPr>
              <a:t>вересень;</a:t>
            </a:r>
          </a:p>
          <a:p>
            <a:pPr algn="just">
              <a:lnSpc>
                <a:spcPct val="150000"/>
              </a:lnSpc>
              <a:buFontTx/>
              <a:buChar char="-"/>
            </a:pPr>
            <a:endParaRPr lang="uk-UA" dirty="0" smtClean="0">
              <a:latin typeface="Times New Roman" pitchFamily="18" charset="0"/>
              <a:cs typeface="Times New Roman" pitchFamily="18" charset="0"/>
            </a:endParaRPr>
          </a:p>
          <a:p>
            <a:pPr algn="just">
              <a:lnSpc>
                <a:spcPct val="150000"/>
              </a:lnSpc>
              <a:buFontTx/>
              <a:buChar char="-"/>
            </a:pPr>
            <a:r>
              <a:rPr lang="uk-UA" dirty="0" smtClean="0">
                <a:latin typeface="Times New Roman" pitchFamily="18" charset="0"/>
                <a:cs typeface="Times New Roman" pitchFamily="18" charset="0"/>
              </a:rPr>
              <a:t>      акції «Допоможемо безпритульним тваринам», вересень;</a:t>
            </a:r>
          </a:p>
          <a:p>
            <a:pPr algn="just">
              <a:lnSpc>
                <a:spcPct val="150000"/>
              </a:lnSpc>
              <a:buFontTx/>
              <a:buChar char="-"/>
            </a:pPr>
            <a:endParaRPr lang="uk-UA" dirty="0" smtClean="0">
              <a:latin typeface="Times New Roman" pitchFamily="18" charset="0"/>
              <a:cs typeface="Times New Roman" pitchFamily="18" charset="0"/>
            </a:endParaRPr>
          </a:p>
          <a:p>
            <a:pPr algn="just">
              <a:lnSpc>
                <a:spcPct val="150000"/>
              </a:lnSpc>
            </a:pPr>
            <a:r>
              <a:rPr lang="uk-UA" dirty="0" smtClean="0">
                <a:latin typeface="Times New Roman" pitchFamily="18" charset="0"/>
                <a:cs typeface="Times New Roman" pitchFamily="18" charset="0"/>
              </a:rPr>
              <a:t>-   благодійній акції «Монетки дітям», вересень;</a:t>
            </a:r>
          </a:p>
          <a:p>
            <a:pPr algn="just">
              <a:lnSpc>
                <a:spcPct val="150000"/>
              </a:lnSpc>
            </a:pPr>
            <a:endParaRPr lang="uk-UA" sz="2000" b="1" dirty="0" smtClean="0">
              <a:latin typeface="Times New Roman" pitchFamily="18" charset="0"/>
              <a:cs typeface="Times New Roman" pitchFamily="18" charset="0"/>
            </a:endParaRPr>
          </a:p>
          <a:p>
            <a:pPr algn="just">
              <a:lnSpc>
                <a:spcPct val="150000"/>
              </a:lnSpc>
              <a:buFont typeface="Arial" pitchFamily="34" charset="0"/>
              <a:buChar char="•"/>
            </a:pPr>
            <a:endParaRPr lang="ru-RU" sz="2000" dirty="0" smtClean="0"/>
          </a:p>
        </p:txBody>
      </p:sp>
      <p:pic>
        <p:nvPicPr>
          <p:cNvPr id="6" name="Рисунок 5" descr="Акція Допоможемо тваринам.jpg"/>
          <p:cNvPicPr>
            <a:picLocks noChangeAspect="1"/>
          </p:cNvPicPr>
          <p:nvPr/>
        </p:nvPicPr>
        <p:blipFill>
          <a:blip r:embed="rId3"/>
          <a:stretch>
            <a:fillRect/>
          </a:stretch>
        </p:blipFill>
        <p:spPr>
          <a:xfrm>
            <a:off x="5572132" y="857232"/>
            <a:ext cx="3476628"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Акція Монетки дітям.jpg"/>
          <p:cNvPicPr>
            <a:picLocks noChangeAspect="1"/>
          </p:cNvPicPr>
          <p:nvPr/>
        </p:nvPicPr>
        <p:blipFill>
          <a:blip r:embed="rId4"/>
          <a:stretch>
            <a:fillRect/>
          </a:stretch>
        </p:blipFill>
        <p:spPr>
          <a:xfrm>
            <a:off x="3857620" y="3714752"/>
            <a:ext cx="3214710"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1142977" y="500043"/>
            <a:ext cx="5000659" cy="718466"/>
          </a:xfrm>
          <a:prstGeom prst="rect">
            <a:avLst/>
          </a:prstGeom>
        </p:spPr>
        <p:txBody>
          <a:bodyPr wrap="square">
            <a:spAutoFit/>
          </a:bodyPr>
          <a:lstStyle/>
          <a:p>
            <a:pPr algn="ctr">
              <a:lnSpc>
                <a:spcPct val="200000"/>
              </a:lnSpc>
            </a:pPr>
            <a:r>
              <a:rPr lang="uk-UA" sz="2400" b="1" dirty="0" smtClean="0">
                <a:solidFill>
                  <a:schemeClr val="accent4"/>
                </a:solidFill>
                <a:latin typeface="Times New Roman" pitchFamily="18" charset="0"/>
                <a:cs typeface="Times New Roman" pitchFamily="18" charset="0"/>
              </a:rPr>
              <a:t>Участь родин у заходах</a:t>
            </a:r>
            <a:endParaRPr lang="ru-RU" sz="2400" b="1" dirty="0" smtClean="0">
              <a:solidFill>
                <a:schemeClr val="accent4"/>
              </a:solidFill>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11" name="TextBox 10"/>
          <p:cNvSpPr txBox="1"/>
          <p:nvPr/>
        </p:nvSpPr>
        <p:spPr>
          <a:xfrm>
            <a:off x="428596" y="857232"/>
            <a:ext cx="3286148" cy="1060290"/>
          </a:xfrm>
          <a:prstGeom prst="rect">
            <a:avLst/>
          </a:prstGeom>
          <a:noFill/>
        </p:spPr>
        <p:txBody>
          <a:bodyPr wrap="square" rtlCol="0">
            <a:spAutoFit/>
          </a:bodyPr>
          <a:lstStyle/>
          <a:p>
            <a:pPr algn="ctr">
              <a:lnSpc>
                <a:spcPct val="200000"/>
              </a:lnSpc>
            </a:pPr>
            <a:r>
              <a:rPr lang="uk-UA" b="1" i="1" dirty="0" smtClean="0">
                <a:latin typeface="Times New Roman" pitchFamily="18" charset="0"/>
                <a:cs typeface="Times New Roman" pitchFamily="18" charset="0"/>
              </a:rPr>
              <a:t> </a:t>
            </a:r>
            <a:endParaRPr lang="uk-UA" sz="2000" b="1" dirty="0" smtClean="0">
              <a:latin typeface="Times New Roman" pitchFamily="18" charset="0"/>
              <a:cs typeface="Times New Roman" pitchFamily="18" charset="0"/>
            </a:endParaRPr>
          </a:p>
          <a:p>
            <a:pPr algn="just">
              <a:lnSpc>
                <a:spcPct val="150000"/>
              </a:lnSpc>
              <a:buFont typeface="Arial" pitchFamily="34" charset="0"/>
              <a:buChar char="•"/>
            </a:pPr>
            <a:endParaRPr lang="ru-RU" sz="2000" dirty="0" smtClean="0"/>
          </a:p>
        </p:txBody>
      </p:sp>
      <p:sp>
        <p:nvSpPr>
          <p:cNvPr id="6" name="Прямоугольник 5"/>
          <p:cNvSpPr/>
          <p:nvPr/>
        </p:nvSpPr>
        <p:spPr>
          <a:xfrm>
            <a:off x="357158" y="1071546"/>
            <a:ext cx="3357586" cy="4247317"/>
          </a:xfrm>
          <a:prstGeom prst="rect">
            <a:avLst/>
          </a:prstGeom>
        </p:spPr>
        <p:txBody>
          <a:bodyPr wrap="square">
            <a:spAutoFit/>
          </a:bodyPr>
          <a:lstStyle/>
          <a:p>
            <a:pPr algn="just">
              <a:lnSpc>
                <a:spcPct val="150000"/>
              </a:lnSpc>
            </a:pPr>
            <a:r>
              <a:rPr lang="uk-UA" dirty="0" err="1" smtClean="0">
                <a:latin typeface="Times New Roman" pitchFamily="18" charset="0"/>
                <a:cs typeface="Times New Roman" pitchFamily="18" charset="0"/>
              </a:rPr>
              <a:t>-конкурсі</a:t>
            </a:r>
            <a:r>
              <a:rPr lang="uk-UA" dirty="0" smtClean="0">
                <a:latin typeface="Times New Roman" pitchFamily="18" charset="0"/>
                <a:cs typeface="Times New Roman" pitchFamily="18" charset="0"/>
              </a:rPr>
              <a:t> виробів з природного матеріалу «Осінній </a:t>
            </a:r>
            <a:r>
              <a:rPr lang="uk-UA" dirty="0" err="1" smtClean="0">
                <a:latin typeface="Times New Roman" pitchFamily="18" charset="0"/>
                <a:cs typeface="Times New Roman" pitchFamily="18" charset="0"/>
              </a:rPr>
              <a:t>дивограй</a:t>
            </a:r>
            <a:r>
              <a:rPr lang="uk-UA" dirty="0" smtClean="0">
                <a:latin typeface="Times New Roman" pitchFamily="18" charset="0"/>
                <a:cs typeface="Times New Roman" pitchFamily="18" charset="0"/>
              </a:rPr>
              <a:t>», жовтень;</a:t>
            </a:r>
          </a:p>
          <a:p>
            <a:pPr algn="just">
              <a:lnSpc>
                <a:spcPct val="150000"/>
              </a:lnSpc>
            </a:pPr>
            <a:endParaRPr lang="uk-UA" dirty="0" smtClean="0">
              <a:latin typeface="Times New Roman" pitchFamily="18" charset="0"/>
              <a:cs typeface="Times New Roman" pitchFamily="18" charset="0"/>
            </a:endParaRPr>
          </a:p>
          <a:p>
            <a:pPr algn="just">
              <a:lnSpc>
                <a:spcPct val="150000"/>
              </a:lnSpc>
              <a:buFontTx/>
              <a:buChar char="-"/>
            </a:pPr>
            <a:r>
              <a:rPr lang="uk-UA" dirty="0" smtClean="0">
                <a:latin typeface="Times New Roman" pitchFamily="18" charset="0"/>
                <a:cs typeface="Times New Roman" pitchFamily="18" charset="0"/>
              </a:rPr>
              <a:t>щорічній осінній акції «За чисте довкілля», жовтень;</a:t>
            </a:r>
          </a:p>
          <a:p>
            <a:pPr algn="just">
              <a:lnSpc>
                <a:spcPct val="150000"/>
              </a:lnSpc>
              <a:buFontTx/>
              <a:buChar char="-"/>
            </a:pPr>
            <a:endParaRPr lang="uk-UA" dirty="0" smtClean="0">
              <a:latin typeface="Times New Roman" pitchFamily="18" charset="0"/>
              <a:cs typeface="Times New Roman" pitchFamily="18" charset="0"/>
            </a:endParaRPr>
          </a:p>
          <a:p>
            <a:pPr algn="just">
              <a:lnSpc>
                <a:spcPct val="150000"/>
              </a:lnSpc>
            </a:pPr>
            <a:r>
              <a:rPr lang="uk-UA" dirty="0" smtClean="0">
                <a:latin typeface="Times New Roman" pitchFamily="18" charset="0"/>
                <a:cs typeface="Times New Roman" pitchFamily="18" charset="0"/>
              </a:rPr>
              <a:t>-екологічно-освітній акції, присвяченій Дню вторинної переробки, листопад.</a:t>
            </a:r>
          </a:p>
        </p:txBody>
      </p:sp>
      <p:pic>
        <p:nvPicPr>
          <p:cNvPr id="7" name="Рисунок 6" descr="Акція За чисте довкілля 2.jpg"/>
          <p:cNvPicPr>
            <a:picLocks noChangeAspect="1"/>
          </p:cNvPicPr>
          <p:nvPr/>
        </p:nvPicPr>
        <p:blipFill>
          <a:blip r:embed="rId3"/>
          <a:stretch>
            <a:fillRect/>
          </a:stretch>
        </p:blipFill>
        <p:spPr>
          <a:xfrm>
            <a:off x="6357950" y="214291"/>
            <a:ext cx="2571768" cy="3429024"/>
          </a:xfrm>
          <a:prstGeom prst="rect">
            <a:avLst/>
          </a:prstGeom>
          <a:ln>
            <a:noFill/>
          </a:ln>
          <a:effectLst>
            <a:outerShdw blurRad="292100" dist="139700" dir="2700000" algn="tl" rotWithShape="0">
              <a:srgbClr val="333333">
                <a:alpha val="65000"/>
              </a:srgbClr>
            </a:outerShdw>
          </a:effectLst>
        </p:spPr>
      </p:pic>
      <p:pic>
        <p:nvPicPr>
          <p:cNvPr id="8" name="Рисунок 7" descr="Акція За чисте довкілля 1.jpg"/>
          <p:cNvPicPr>
            <a:picLocks noChangeAspect="1"/>
          </p:cNvPicPr>
          <p:nvPr/>
        </p:nvPicPr>
        <p:blipFill>
          <a:blip r:embed="rId4"/>
          <a:stretch>
            <a:fillRect/>
          </a:stretch>
        </p:blipFill>
        <p:spPr>
          <a:xfrm>
            <a:off x="3786182" y="214290"/>
            <a:ext cx="2446736" cy="3429024"/>
          </a:xfrm>
          <a:prstGeom prst="rect">
            <a:avLst/>
          </a:prstGeom>
          <a:ln>
            <a:noFill/>
          </a:ln>
          <a:effectLst>
            <a:outerShdw blurRad="292100" dist="139700" dir="2700000" algn="tl" rotWithShape="0">
              <a:srgbClr val="333333">
                <a:alpha val="65000"/>
              </a:srgbClr>
            </a:outerShdw>
          </a:effectLst>
        </p:spPr>
      </p:pic>
      <p:pic>
        <p:nvPicPr>
          <p:cNvPr id="9" name="Рисунок 8" descr="246364270_2909830062664191_6701259561673676245_n.jpg"/>
          <p:cNvPicPr>
            <a:picLocks noChangeAspect="1"/>
          </p:cNvPicPr>
          <p:nvPr/>
        </p:nvPicPr>
        <p:blipFill>
          <a:blip r:embed="rId5"/>
          <a:stretch>
            <a:fillRect/>
          </a:stretch>
        </p:blipFill>
        <p:spPr>
          <a:xfrm>
            <a:off x="4357686" y="3714752"/>
            <a:ext cx="4014790" cy="300272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10" name="TextBox 9"/>
          <p:cNvSpPr txBox="1"/>
          <p:nvPr/>
        </p:nvSpPr>
        <p:spPr>
          <a:xfrm>
            <a:off x="928662" y="357166"/>
            <a:ext cx="7358114" cy="523220"/>
          </a:xfrm>
          <a:prstGeom prst="rect">
            <a:avLst/>
          </a:prstGeom>
          <a:noFill/>
        </p:spPr>
        <p:txBody>
          <a:bodyPr wrap="square" rtlCol="0">
            <a:spAutoFit/>
          </a:bodyPr>
          <a:lstStyle/>
          <a:p>
            <a:pPr algn="ctr"/>
            <a:r>
              <a:rPr lang="uk-UA" sz="2800" b="1" dirty="0" smtClean="0">
                <a:solidFill>
                  <a:schemeClr val="accent4"/>
                </a:solidFill>
                <a:latin typeface="Times New Roman" pitchFamily="18" charset="0"/>
                <a:cs typeface="Times New Roman" pitchFamily="18" charset="0"/>
              </a:rPr>
              <a:t>Медичне обслуговування</a:t>
            </a:r>
            <a:endParaRPr lang="ru-RU" sz="2800" dirty="0">
              <a:solidFill>
                <a:schemeClr val="accent4"/>
              </a:solidFill>
              <a:latin typeface="Times New Roman" pitchFamily="18" charset="0"/>
              <a:cs typeface="Times New Roman" pitchFamily="18" charset="0"/>
            </a:endParaRPr>
          </a:p>
        </p:txBody>
      </p:sp>
      <p:sp>
        <p:nvSpPr>
          <p:cNvPr id="11" name="TextBox 10"/>
          <p:cNvSpPr txBox="1"/>
          <p:nvPr/>
        </p:nvSpPr>
        <p:spPr>
          <a:xfrm>
            <a:off x="285720" y="928670"/>
            <a:ext cx="8643998" cy="6694140"/>
          </a:xfrm>
          <a:prstGeom prst="rect">
            <a:avLst/>
          </a:prstGeom>
          <a:noFill/>
        </p:spPr>
        <p:txBody>
          <a:bodyPr wrap="square" rtlCol="0">
            <a:spAutoFit/>
          </a:bodyPr>
          <a:lstStyle/>
          <a:p>
            <a:pPr algn="ctr">
              <a:lnSpc>
                <a:spcPct val="200000"/>
              </a:lnSpc>
              <a:spcBef>
                <a:spcPts val="600"/>
              </a:spcBef>
              <a:spcAft>
                <a:spcPts val="600"/>
              </a:spcAft>
            </a:pPr>
            <a:r>
              <a:rPr lang="uk-UA" sz="2000" b="1" dirty="0" smtClean="0">
                <a:latin typeface="Times New Roman" pitchFamily="18" charset="0"/>
                <a:cs typeface="Times New Roman" pitchFamily="18" charset="0"/>
              </a:rPr>
              <a:t>Медична робота здійснювалась відповідно до:</a:t>
            </a:r>
          </a:p>
          <a:p>
            <a:pPr>
              <a:spcBef>
                <a:spcPts val="1800"/>
              </a:spcBef>
              <a:spcAft>
                <a:spcPts val="1800"/>
              </a:spcAft>
              <a:buFont typeface="Arial" pitchFamily="34" charset="0"/>
              <a:buChar char="•"/>
            </a:pPr>
            <a:r>
              <a:rPr lang="uk-UA" sz="2000" dirty="0" smtClean="0">
                <a:latin typeface="Times New Roman" pitchFamily="18" charset="0"/>
                <a:cs typeface="Times New Roman" pitchFamily="18" charset="0"/>
              </a:rPr>
              <a:t> до Закону України «Про охорону дитинства», </a:t>
            </a:r>
          </a:p>
          <a:p>
            <a:pPr>
              <a:spcBef>
                <a:spcPts val="1800"/>
              </a:spcBef>
              <a:spcAft>
                <a:spcPts val="1800"/>
              </a:spcAft>
              <a:buFont typeface="Arial" pitchFamily="34" charset="0"/>
              <a:buChar char="•"/>
            </a:pPr>
            <a:r>
              <a:rPr lang="uk-UA" sz="2000" dirty="0" smtClean="0">
                <a:latin typeface="Times New Roman" pitchFamily="18" charset="0"/>
                <a:cs typeface="Times New Roman" pitchFamily="18" charset="0"/>
              </a:rPr>
              <a:t> Постанови Кабінету Міністрів України від 24.02.1994 № 4095 «Про забезпечення санітарного та епідеміологічного благополуччя населення», </a:t>
            </a:r>
          </a:p>
          <a:p>
            <a:pPr>
              <a:spcBef>
                <a:spcPts val="1800"/>
              </a:spcBef>
              <a:spcAft>
                <a:spcPts val="1800"/>
              </a:spcAft>
              <a:buFont typeface="Arial" pitchFamily="34" charset="0"/>
              <a:buChar char="•"/>
            </a:pPr>
            <a:r>
              <a:rPr lang="uk-UA" sz="2000" dirty="0" smtClean="0">
                <a:latin typeface="Times New Roman" pitchFamily="18" charset="0"/>
                <a:cs typeface="Times New Roman" pitchFamily="18" charset="0"/>
              </a:rPr>
              <a:t> Постанови Кабінету Міністрів України від 14.06.2002 № 826 «Про порядок медичного обслуговування дітей у дошкільних навчальних закладах», </a:t>
            </a:r>
          </a:p>
          <a:p>
            <a:pPr>
              <a:spcBef>
                <a:spcPts val="1800"/>
              </a:spcBef>
              <a:spcAft>
                <a:spcPts val="1800"/>
              </a:spcAft>
              <a:buFont typeface="Arial" pitchFamily="34" charset="0"/>
              <a:buChar char="•"/>
            </a:pPr>
            <a:r>
              <a:rPr lang="uk-UA" sz="2000" dirty="0" smtClean="0">
                <a:latin typeface="Times New Roman" pitchFamily="18" charset="0"/>
                <a:cs typeface="Times New Roman" pitchFamily="18" charset="0"/>
              </a:rPr>
              <a:t> наказу Міністерства охорони здоров'я України та Міністерства освіти і науки України від 30.08.2005 № 432/496 «Про удосконалення організації медичного обслуговування дітей у дошкільному навчальному закладі» та інші.</a:t>
            </a:r>
            <a:endParaRPr lang="ru-RU" sz="2000" dirty="0" smtClean="0">
              <a:latin typeface="Times New Roman" pitchFamily="18" charset="0"/>
              <a:cs typeface="Times New Roman" pitchFamily="18" charset="0"/>
            </a:endParaRPr>
          </a:p>
          <a:p>
            <a:pPr>
              <a:lnSpc>
                <a:spcPct val="200000"/>
              </a:lnSpc>
              <a:spcBef>
                <a:spcPts val="1800"/>
              </a:spcBef>
              <a:spcAft>
                <a:spcPts val="1800"/>
              </a:spcAft>
            </a:pPr>
            <a:endParaRPr lang="uk-UA" dirty="0" smtClean="0">
              <a:latin typeface="Times New Roman" pitchFamily="18" charset="0"/>
              <a:cs typeface="Times New Roman" pitchFamily="18" charset="0"/>
            </a:endParaRPr>
          </a:p>
          <a:p>
            <a:pPr>
              <a:buFont typeface="Arial" pitchFamily="34" charset="0"/>
              <a:buChar char="•"/>
            </a:pPr>
            <a:endParaRPr lang="ru-RU" dirty="0" smtClean="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1603958135_24-p-zelenii-fon-dlya-prezentatsii-powerpoint-27.jpg"/>
          <p:cNvPicPr>
            <a:picLocks noChangeAspect="1"/>
          </p:cNvPicPr>
          <p:nvPr/>
        </p:nvPicPr>
        <p:blipFill>
          <a:blip r:embed="rId2"/>
          <a:stretch>
            <a:fillRect/>
          </a:stretch>
        </p:blipFill>
        <p:spPr>
          <a:xfrm>
            <a:off x="1" y="0"/>
            <a:ext cx="9143999" cy="6858000"/>
          </a:xfrm>
          <a:prstGeom prst="rect">
            <a:avLst/>
          </a:prstGeom>
        </p:spPr>
      </p:pic>
      <p:sp>
        <p:nvSpPr>
          <p:cNvPr id="6" name="Прямоугольник 5"/>
          <p:cNvSpPr/>
          <p:nvPr/>
        </p:nvSpPr>
        <p:spPr>
          <a:xfrm>
            <a:off x="285720" y="714356"/>
            <a:ext cx="8358246" cy="5909310"/>
          </a:xfrm>
          <a:prstGeom prst="rect">
            <a:avLst/>
          </a:prstGeom>
        </p:spPr>
        <p:txBody>
          <a:bodyPr wrap="square">
            <a:spAutoFit/>
          </a:bodyPr>
          <a:lstStyle/>
          <a:p>
            <a:pPr algn="just"/>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Медико-профілактична</a:t>
            </a:r>
            <a:r>
              <a:rPr lang="uk-UA" dirty="0" smtClean="0">
                <a:latin typeface="Times New Roman" pitchFamily="18" charset="0"/>
                <a:cs typeface="Times New Roman" pitchFamily="18" charset="0"/>
              </a:rPr>
              <a:t> робота здійснювалася у відповідності до річного плану роботи медичного кабінету, складеного сестрою медичною старшою Євгенією </a:t>
            </a:r>
            <a:r>
              <a:rPr lang="uk-UA" dirty="0" err="1" smtClean="0">
                <a:latin typeface="Times New Roman" pitchFamily="18" charset="0"/>
                <a:cs typeface="Times New Roman" pitchFamily="18" charset="0"/>
              </a:rPr>
              <a:t>Годимчук</a:t>
            </a:r>
            <a:r>
              <a:rPr lang="uk-UA" dirty="0" smtClean="0">
                <a:latin typeface="Times New Roman" pitchFamily="18" charset="0"/>
                <a:cs typeface="Times New Roman" pitchFamily="18" charset="0"/>
              </a:rPr>
              <a:t>.</a:t>
            </a:r>
          </a:p>
          <a:p>
            <a:pPr algn="just"/>
            <a:r>
              <a:rPr lang="uk-UA" dirty="0" smtClean="0">
                <a:latin typeface="Times New Roman" pitchFamily="18" charset="0"/>
                <a:cs typeface="Times New Roman" pitchFamily="18" charset="0"/>
              </a:rPr>
              <a:t>        Кваліфіковані педагоги та сестра медична старша здійснювали постійний моніторинг стану здоров’я дітей, захворюваності, організації раціонального харчування, контроль за виконанням оздоровчих заходів, підтримували інтерес дитини до власного здоров’я. </a:t>
            </a:r>
            <a:endParaRPr lang="ru-RU" b="1"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Аналіз стану здоров’я вихованців у 2021-2022 </a:t>
            </a:r>
            <a:r>
              <a:rPr lang="uk-UA" dirty="0" err="1" smtClean="0">
                <a:latin typeface="Times New Roman" pitchFamily="18" charset="0"/>
                <a:cs typeface="Times New Roman" pitchFamily="18" charset="0"/>
              </a:rPr>
              <a:t>н.р</a:t>
            </a:r>
            <a:r>
              <a:rPr lang="uk-UA" dirty="0" smtClean="0">
                <a:latin typeface="Times New Roman" pitchFamily="18" charset="0"/>
                <a:cs typeface="Times New Roman" pitchFamily="18" charset="0"/>
              </a:rPr>
              <a:t>. показав такі результати із  114 оглянутих дітей:</a:t>
            </a:r>
            <a:endParaRPr lang="ru-RU" b="1"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92 віднесено до І групи здоров’я Д1;  </a:t>
            </a:r>
            <a:endParaRPr lang="ru-RU" b="1"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22 дитини має відхилення в здоров’ї, із них:</a:t>
            </a:r>
            <a:endParaRPr lang="ru-RU" b="1"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- 19 дітей віднесено до ІІ групи здоров’я Д2 (залізодефіцитна анемія – 9д., г. лівобічна бронхопневмонія – 1д.,</a:t>
            </a:r>
            <a:r>
              <a:rPr lang="uk-UA" dirty="0" err="1" smtClean="0">
                <a:latin typeface="Times New Roman" pitchFamily="18" charset="0"/>
                <a:cs typeface="Times New Roman" pitchFamily="18" charset="0"/>
              </a:rPr>
              <a:t>гіперметроптичний</a:t>
            </a:r>
            <a:r>
              <a:rPr lang="uk-UA" dirty="0" smtClean="0">
                <a:latin typeface="Times New Roman" pitchFamily="18" charset="0"/>
                <a:cs typeface="Times New Roman" pitchFamily="18" charset="0"/>
              </a:rPr>
              <a:t> астигматизм правого ока – 1д., </a:t>
            </a:r>
            <a:r>
              <a:rPr lang="uk-UA" dirty="0" err="1" smtClean="0">
                <a:latin typeface="Times New Roman" pitchFamily="18" charset="0"/>
                <a:cs typeface="Times New Roman" pitchFamily="18" charset="0"/>
              </a:rPr>
              <a:t>дизметаболічна</a:t>
            </a:r>
            <a:r>
              <a:rPr lang="uk-UA" dirty="0" smtClean="0">
                <a:latin typeface="Times New Roman" pitchFamily="18" charset="0"/>
                <a:cs typeface="Times New Roman" pitchFamily="18" charset="0"/>
              </a:rPr>
              <a:t> нефропатія – 1д., синдром надмірної збудливості – 1д., надмірна вага – 1д., ахондроплазія – 1д., </a:t>
            </a:r>
            <a:r>
              <a:rPr lang="uk-UA" dirty="0" err="1" smtClean="0">
                <a:latin typeface="Times New Roman" pitchFamily="18" charset="0"/>
                <a:cs typeface="Times New Roman" pitchFamily="18" charset="0"/>
              </a:rPr>
              <a:t>гіперактивність</a:t>
            </a:r>
            <a:r>
              <a:rPr lang="uk-UA" dirty="0" smtClean="0">
                <a:latin typeface="Times New Roman" pitchFamily="18" charset="0"/>
                <a:cs typeface="Times New Roman" pitchFamily="18" charset="0"/>
              </a:rPr>
              <a:t> – 1д., косоокість – 2д., затримка фізичного розвитку – 1д., затримка психічного розвитку – 1д.);</a:t>
            </a:r>
            <a:endParaRPr lang="ru-RU" b="1" dirty="0" smtClean="0">
              <a:latin typeface="Times New Roman" pitchFamily="18" charset="0"/>
              <a:cs typeface="Times New Roman" pitchFamily="18" charset="0"/>
            </a:endParaRPr>
          </a:p>
          <a:p>
            <a:pPr lvl="0" algn="just"/>
            <a:r>
              <a:rPr lang="uk-UA" dirty="0" smtClean="0">
                <a:latin typeface="Times New Roman" pitchFamily="18" charset="0"/>
                <a:cs typeface="Times New Roman" pitchFamily="18" charset="0"/>
              </a:rPr>
              <a:t>2 дитини віднесено до ІІІ групи здоров’я Д3 (вроджена вада розвитку нирки – 1д., ахондроплазія – 1д.);</a:t>
            </a:r>
            <a:endParaRPr lang="ru-RU" b="1" dirty="0" smtClean="0">
              <a:latin typeface="Times New Roman" pitchFamily="18" charset="0"/>
              <a:cs typeface="Times New Roman" pitchFamily="18" charset="0"/>
            </a:endParaRPr>
          </a:p>
          <a:p>
            <a:pPr lvl="0" algn="just"/>
            <a:r>
              <a:rPr lang="uk-UA" dirty="0" smtClean="0">
                <a:latin typeface="Times New Roman" pitchFamily="18" charset="0"/>
                <a:cs typeface="Times New Roman" pitchFamily="18" charset="0"/>
              </a:rPr>
              <a:t>1 дитину віднесено до </a:t>
            </a:r>
            <a:r>
              <a:rPr lang="en-US" dirty="0" smtClean="0">
                <a:latin typeface="Times New Roman" pitchFamily="18" charset="0"/>
                <a:cs typeface="Times New Roman" pitchFamily="18" charset="0"/>
              </a:rPr>
              <a:t>IV</a:t>
            </a:r>
            <a:r>
              <a:rPr lang="uk-UA" dirty="0" smtClean="0">
                <a:latin typeface="Times New Roman" pitchFamily="18" charset="0"/>
                <a:cs typeface="Times New Roman" pitchFamily="18" charset="0"/>
              </a:rPr>
              <a:t> групи здоров’я Д4 (ВВС оперований – 1д.).</a:t>
            </a:r>
            <a:endParaRPr lang="ru-RU" b="1" dirty="0" smtClean="0">
              <a:latin typeface="Times New Roman" pitchFamily="18" charset="0"/>
              <a:cs typeface="Times New Roman" pitchFamily="18" charset="0"/>
            </a:endParaRPr>
          </a:p>
          <a:p>
            <a:pPr algn="just"/>
            <a:endParaRPr lang="uk-UA"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0" y="0"/>
            <a:ext cx="9143999" cy="6858000"/>
          </a:xfrm>
        </p:spPr>
      </p:pic>
      <p:sp>
        <p:nvSpPr>
          <p:cNvPr id="10" name="TextBox 9"/>
          <p:cNvSpPr txBox="1"/>
          <p:nvPr/>
        </p:nvSpPr>
        <p:spPr>
          <a:xfrm>
            <a:off x="928662" y="357167"/>
            <a:ext cx="7358114" cy="1569660"/>
          </a:xfrm>
          <a:prstGeom prst="rect">
            <a:avLst/>
          </a:prstGeom>
          <a:noFill/>
        </p:spPr>
        <p:txBody>
          <a:bodyPr wrap="square" rtlCol="0">
            <a:spAutoFit/>
          </a:bodyPr>
          <a:lstStyle/>
          <a:p>
            <a:pPr algn="ctr"/>
            <a:r>
              <a:rPr lang="uk-UA" sz="2800" b="1" dirty="0" smtClean="0">
                <a:solidFill>
                  <a:schemeClr val="accent4"/>
                </a:solidFill>
                <a:latin typeface="Times New Roman" pitchFamily="18" charset="0"/>
                <a:cs typeface="Times New Roman" pitchFamily="18" charset="0"/>
              </a:rPr>
              <a:t>Порівняльний аналіз </a:t>
            </a:r>
          </a:p>
          <a:p>
            <a:pPr algn="ctr"/>
            <a:r>
              <a:rPr lang="uk-UA" sz="2800" b="1" dirty="0" smtClean="0">
                <a:solidFill>
                  <a:schemeClr val="accent4"/>
                </a:solidFill>
                <a:latin typeface="Times New Roman" pitchFamily="18" charset="0"/>
                <a:cs typeface="Times New Roman" pitchFamily="18" charset="0"/>
              </a:rPr>
              <a:t>стану здоров'я дітей</a:t>
            </a:r>
          </a:p>
          <a:p>
            <a:pPr algn="ctr"/>
            <a:endParaRPr lang="ru-RU" sz="4000" dirty="0">
              <a:solidFill>
                <a:srgbClr val="7030A0"/>
              </a:solidFill>
              <a:latin typeface="Times New Roman" pitchFamily="18" charset="0"/>
              <a:cs typeface="Times New Roman" pitchFamily="18" charset="0"/>
            </a:endParaRPr>
          </a:p>
        </p:txBody>
      </p:sp>
      <p:sp>
        <p:nvSpPr>
          <p:cNvPr id="11" name="TextBox 10"/>
          <p:cNvSpPr txBox="1"/>
          <p:nvPr/>
        </p:nvSpPr>
        <p:spPr>
          <a:xfrm>
            <a:off x="285720" y="1214422"/>
            <a:ext cx="8643998" cy="1154162"/>
          </a:xfrm>
          <a:prstGeom prst="rect">
            <a:avLst/>
          </a:prstGeom>
          <a:noFill/>
        </p:spPr>
        <p:txBody>
          <a:bodyPr wrap="square" rtlCol="0">
            <a:spAutoFit/>
          </a:bodyPr>
          <a:lstStyle/>
          <a:p>
            <a:pPr>
              <a:lnSpc>
                <a:spcPct val="200000"/>
              </a:lnSpc>
              <a:spcBef>
                <a:spcPts val="1800"/>
              </a:spcBef>
              <a:spcAft>
                <a:spcPts val="1800"/>
              </a:spcAft>
            </a:pPr>
            <a:endParaRPr lang="uk-UA" dirty="0" smtClean="0">
              <a:latin typeface="Times New Roman" pitchFamily="18" charset="0"/>
              <a:cs typeface="Times New Roman" pitchFamily="18" charset="0"/>
            </a:endParaRPr>
          </a:p>
          <a:p>
            <a:pPr>
              <a:buFont typeface="Arial" pitchFamily="34" charset="0"/>
              <a:buChar char="•"/>
            </a:pPr>
            <a:endParaRPr lang="ru-RU" dirty="0" smtClean="0">
              <a:latin typeface="Times New Roman" pitchFamily="18" charset="0"/>
              <a:cs typeface="Times New Roman" pitchFamily="18" charset="0"/>
            </a:endParaRPr>
          </a:p>
        </p:txBody>
      </p:sp>
      <p:graphicFrame>
        <p:nvGraphicFramePr>
          <p:cNvPr id="6" name="Диаграмма 5"/>
          <p:cNvGraphicFramePr/>
          <p:nvPr/>
        </p:nvGraphicFramePr>
        <p:xfrm>
          <a:off x="571472" y="1571612"/>
          <a:ext cx="8001056" cy="450059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10" name="TextBox 9"/>
          <p:cNvSpPr txBox="1"/>
          <p:nvPr/>
        </p:nvSpPr>
        <p:spPr>
          <a:xfrm>
            <a:off x="1071538" y="357166"/>
            <a:ext cx="6929486" cy="2185214"/>
          </a:xfrm>
          <a:prstGeom prst="rect">
            <a:avLst/>
          </a:prstGeom>
          <a:noFill/>
        </p:spPr>
        <p:txBody>
          <a:bodyPr wrap="square" rtlCol="0">
            <a:spAutoFit/>
          </a:bodyPr>
          <a:lstStyle/>
          <a:p>
            <a:pPr algn="ctr"/>
            <a:r>
              <a:rPr lang="uk-UA" sz="2800" b="1" dirty="0" smtClean="0">
                <a:solidFill>
                  <a:schemeClr val="accent4"/>
                </a:solidFill>
                <a:latin typeface="Times New Roman" pitchFamily="18" charset="0"/>
                <a:cs typeface="Times New Roman" pitchFamily="18" charset="0"/>
              </a:rPr>
              <a:t>Порівняльний аналіз кількості днів, пропущених через хворобу</a:t>
            </a:r>
          </a:p>
          <a:p>
            <a:pPr algn="ctr"/>
            <a:endParaRPr lang="uk-UA" sz="4000" b="1" dirty="0" smtClean="0">
              <a:solidFill>
                <a:srgbClr val="7030A0"/>
              </a:solidFill>
              <a:latin typeface="Times New Roman" pitchFamily="18" charset="0"/>
              <a:cs typeface="Times New Roman" pitchFamily="18" charset="0"/>
            </a:endParaRPr>
          </a:p>
          <a:p>
            <a:pPr algn="ctr"/>
            <a:endParaRPr lang="ru-RU" sz="4000" dirty="0">
              <a:solidFill>
                <a:srgbClr val="7030A0"/>
              </a:solidFill>
              <a:latin typeface="Times New Roman" pitchFamily="18" charset="0"/>
              <a:cs typeface="Times New Roman" pitchFamily="18" charset="0"/>
            </a:endParaRPr>
          </a:p>
        </p:txBody>
      </p:sp>
      <p:sp>
        <p:nvSpPr>
          <p:cNvPr id="11" name="TextBox 10"/>
          <p:cNvSpPr txBox="1"/>
          <p:nvPr/>
        </p:nvSpPr>
        <p:spPr>
          <a:xfrm>
            <a:off x="285720" y="1214422"/>
            <a:ext cx="8643998" cy="1154162"/>
          </a:xfrm>
          <a:prstGeom prst="rect">
            <a:avLst/>
          </a:prstGeom>
          <a:noFill/>
        </p:spPr>
        <p:txBody>
          <a:bodyPr wrap="square" rtlCol="0">
            <a:spAutoFit/>
          </a:bodyPr>
          <a:lstStyle/>
          <a:p>
            <a:pPr>
              <a:lnSpc>
                <a:spcPct val="200000"/>
              </a:lnSpc>
              <a:spcBef>
                <a:spcPts val="1800"/>
              </a:spcBef>
              <a:spcAft>
                <a:spcPts val="1800"/>
              </a:spcAft>
            </a:pPr>
            <a:endParaRPr lang="uk-UA" dirty="0" smtClean="0">
              <a:latin typeface="Times New Roman" pitchFamily="18" charset="0"/>
              <a:cs typeface="Times New Roman" pitchFamily="18" charset="0"/>
            </a:endParaRPr>
          </a:p>
          <a:p>
            <a:pPr>
              <a:buFont typeface="Arial" pitchFamily="34" charset="0"/>
              <a:buChar char="•"/>
            </a:pPr>
            <a:endParaRPr lang="ru-RU" dirty="0" smtClean="0">
              <a:latin typeface="Times New Roman" pitchFamily="18" charset="0"/>
              <a:cs typeface="Times New Roman" pitchFamily="18" charset="0"/>
            </a:endParaRPr>
          </a:p>
        </p:txBody>
      </p:sp>
      <p:graphicFrame>
        <p:nvGraphicFramePr>
          <p:cNvPr id="7" name="Диаграмма 6"/>
          <p:cNvGraphicFramePr/>
          <p:nvPr/>
        </p:nvGraphicFramePr>
        <p:xfrm>
          <a:off x="285720" y="1571612"/>
          <a:ext cx="8215370" cy="464347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0" y="0"/>
            <a:ext cx="9143999" cy="6858000"/>
          </a:xfrm>
        </p:spPr>
      </p:pic>
      <p:sp>
        <p:nvSpPr>
          <p:cNvPr id="10" name="TextBox 9"/>
          <p:cNvSpPr txBox="1"/>
          <p:nvPr/>
        </p:nvSpPr>
        <p:spPr>
          <a:xfrm>
            <a:off x="214282" y="142853"/>
            <a:ext cx="8786874" cy="6924973"/>
          </a:xfrm>
          <a:prstGeom prst="rect">
            <a:avLst/>
          </a:prstGeom>
          <a:noFill/>
        </p:spPr>
        <p:txBody>
          <a:bodyPr wrap="square" rtlCol="0">
            <a:spAutoFit/>
          </a:bodyPr>
          <a:lstStyle/>
          <a:p>
            <a:pPr algn="ctr"/>
            <a:r>
              <a:rPr lang="uk-UA" sz="3600" b="1" dirty="0" smtClean="0">
                <a:solidFill>
                  <a:schemeClr val="accent4"/>
                </a:solidFill>
                <a:latin typeface="Times New Roman" pitchFamily="18" charset="0"/>
                <a:cs typeface="Times New Roman" pitchFamily="18" charset="0"/>
              </a:rPr>
              <a:t>При організації харчування</a:t>
            </a:r>
          </a:p>
          <a:p>
            <a:pPr marL="342900" indent="-342900" algn="ctr"/>
            <a:r>
              <a:rPr lang="uk-UA" b="1" dirty="0" smtClean="0">
                <a:latin typeface="Times New Roman" pitchFamily="18" charset="0"/>
                <a:cs typeface="Times New Roman" pitchFamily="18" charset="0"/>
              </a:rPr>
              <a:t>керувалися нормативно-законодавчими документами: </a:t>
            </a:r>
          </a:p>
          <a:p>
            <a:pPr marL="342900" indent="-342900" algn="just"/>
            <a:endParaRPr lang="uk-UA" sz="1600" b="1" dirty="0" smtClean="0">
              <a:latin typeface="Times New Roman" pitchFamily="18" charset="0"/>
              <a:cs typeface="Times New Roman" pitchFamily="18" charset="0"/>
            </a:endParaRPr>
          </a:p>
          <a:p>
            <a:pPr algn="just">
              <a:lnSpc>
                <a:spcPct val="114000"/>
              </a:lnSpc>
            </a:pPr>
            <a:r>
              <a:rPr lang="uk-UA" sz="1500" dirty="0" smtClean="0">
                <a:latin typeface="Times New Roman" pitchFamily="18" charset="0"/>
                <a:cs typeface="Times New Roman" pitchFamily="18" charset="0"/>
              </a:rPr>
              <a:t>• Закон України «Про дошкільну освіту» (ст.35); </a:t>
            </a:r>
          </a:p>
          <a:p>
            <a:pPr algn="just">
              <a:lnSpc>
                <a:spcPct val="114000"/>
              </a:lnSpc>
            </a:pPr>
            <a:r>
              <a:rPr lang="uk-UA" sz="1500" dirty="0" smtClean="0">
                <a:latin typeface="Times New Roman" pitchFamily="18" charset="0"/>
                <a:cs typeface="Times New Roman" pitchFamily="18" charset="0"/>
              </a:rPr>
              <a:t>• Закон України від 23.12.1997 р. №771/97-ВР «Про забезпеченість та якість харчових продуктів»; </a:t>
            </a:r>
          </a:p>
          <a:p>
            <a:pPr algn="just">
              <a:lnSpc>
                <a:spcPct val="114000"/>
              </a:lnSpc>
            </a:pPr>
            <a:r>
              <a:rPr lang="uk-UA" sz="1500" dirty="0" smtClean="0">
                <a:latin typeface="Times New Roman" pitchFamily="18" charset="0"/>
                <a:cs typeface="Times New Roman" pitchFamily="18" charset="0"/>
              </a:rPr>
              <a:t>• Постанови Кабінету Міністрів України: </a:t>
            </a:r>
          </a:p>
          <a:p>
            <a:pPr algn="just">
              <a:lnSpc>
                <a:spcPct val="114000"/>
              </a:lnSpc>
            </a:pPr>
            <a:r>
              <a:rPr lang="uk-UA" sz="1500" dirty="0" smtClean="0">
                <a:latin typeface="Times New Roman" pitchFamily="18" charset="0"/>
                <a:cs typeface="Times New Roman" pitchFamily="18" charset="0"/>
              </a:rPr>
              <a:t>          • від 26.08.2002 №1243 «Про невідкладні питання діяльності дошкільних та </a:t>
            </a:r>
            <a:r>
              <a:rPr lang="uk-UA" sz="1500" dirty="0" err="1" smtClean="0">
                <a:latin typeface="Times New Roman" pitchFamily="18" charset="0"/>
                <a:cs typeface="Times New Roman" pitchFamily="18" charset="0"/>
              </a:rPr>
              <a:t>інтернатних</a:t>
            </a:r>
            <a:r>
              <a:rPr lang="uk-UA" sz="1500" dirty="0" smtClean="0">
                <a:latin typeface="Times New Roman" pitchFamily="18" charset="0"/>
                <a:cs typeface="Times New Roman" pitchFamily="18" charset="0"/>
              </a:rPr>
              <a:t> навчальних закладів»; </a:t>
            </a:r>
          </a:p>
          <a:p>
            <a:pPr algn="just">
              <a:lnSpc>
                <a:spcPct val="114000"/>
              </a:lnSpc>
            </a:pPr>
            <a:r>
              <a:rPr lang="uk-UA" sz="1500" dirty="0" smtClean="0">
                <a:latin typeface="Times New Roman" pitchFamily="18" charset="0"/>
                <a:cs typeface="Times New Roman" pitchFamily="18" charset="0"/>
              </a:rPr>
              <a:t>          • від 22.11.2004 №1591 «Про затвердження норм харчування у навчальних та оздоровчих закладах»; </a:t>
            </a:r>
          </a:p>
          <a:p>
            <a:pPr algn="just">
              <a:lnSpc>
                <a:spcPct val="114000"/>
              </a:lnSpc>
            </a:pPr>
            <a:r>
              <a:rPr lang="uk-UA" sz="1500" dirty="0" smtClean="0">
                <a:latin typeface="Times New Roman" pitchFamily="18" charset="0"/>
                <a:cs typeface="Times New Roman" pitchFamily="18" charset="0"/>
              </a:rPr>
              <a:t>          • від 22.06.2005 №507 «Про внесення змін до пункту 1 постанови КМУ від 26.08.2002 №1243»; </a:t>
            </a:r>
          </a:p>
          <a:p>
            <a:pPr algn="just">
              <a:lnSpc>
                <a:spcPct val="114000"/>
              </a:lnSpc>
            </a:pPr>
            <a:r>
              <a:rPr lang="uk-UA" sz="1500" dirty="0" smtClean="0">
                <a:latin typeface="Times New Roman" pitchFamily="18" charset="0"/>
                <a:cs typeface="Times New Roman" pitchFamily="18" charset="0"/>
              </a:rPr>
              <a:t>• Накази МОН України: </a:t>
            </a:r>
          </a:p>
          <a:p>
            <a:pPr algn="just">
              <a:lnSpc>
                <a:spcPct val="114000"/>
              </a:lnSpc>
            </a:pPr>
            <a:r>
              <a:rPr lang="uk-UA" sz="1500" dirty="0" smtClean="0">
                <a:latin typeface="Times New Roman" pitchFamily="18" charset="0"/>
                <a:cs typeface="Times New Roman" pitchFamily="18" charset="0"/>
              </a:rPr>
              <a:t>          • від 21.11.2002 №667 «Про затвердження Порядку встановлення плати для батьків за перебування дітей у державних і комунальних дошкільних та </a:t>
            </a:r>
            <a:r>
              <a:rPr lang="uk-UA" sz="1500" dirty="0" err="1" smtClean="0">
                <a:latin typeface="Times New Roman" pitchFamily="18" charset="0"/>
                <a:cs typeface="Times New Roman" pitchFamily="18" charset="0"/>
              </a:rPr>
              <a:t>інтернатних</a:t>
            </a:r>
            <a:r>
              <a:rPr lang="uk-UA" sz="1500" dirty="0" smtClean="0">
                <a:latin typeface="Times New Roman" pitchFamily="18" charset="0"/>
                <a:cs typeface="Times New Roman" pitchFamily="18" charset="0"/>
              </a:rPr>
              <a:t> навчальних закладах»; </a:t>
            </a:r>
          </a:p>
          <a:p>
            <a:pPr algn="just">
              <a:lnSpc>
                <a:spcPct val="114000"/>
              </a:lnSpc>
            </a:pPr>
            <a:r>
              <a:rPr lang="uk-UA" sz="1500" dirty="0" smtClean="0">
                <a:latin typeface="Times New Roman" pitchFamily="18" charset="0"/>
                <a:cs typeface="Times New Roman" pitchFamily="18" charset="0"/>
              </a:rPr>
              <a:t>          • від 25.07.2005 №431 «Про внесення змін до Порядку встановлення плати для батьків за перебування дітей у державних і комунальних дошкільних та </a:t>
            </a:r>
            <a:r>
              <a:rPr lang="uk-UA" sz="1500" dirty="0" err="1" smtClean="0">
                <a:latin typeface="Times New Roman" pitchFamily="18" charset="0"/>
                <a:cs typeface="Times New Roman" pitchFamily="18" charset="0"/>
              </a:rPr>
              <a:t>інтернатних</a:t>
            </a:r>
            <a:r>
              <a:rPr lang="uk-UA" sz="1500" dirty="0" smtClean="0">
                <a:latin typeface="Times New Roman" pitchFamily="18" charset="0"/>
                <a:cs typeface="Times New Roman" pitchFamily="18" charset="0"/>
              </a:rPr>
              <a:t> навчальних закладах»; </a:t>
            </a:r>
          </a:p>
          <a:p>
            <a:pPr algn="just">
              <a:lnSpc>
                <a:spcPct val="114000"/>
              </a:lnSpc>
            </a:pPr>
            <a:r>
              <a:rPr lang="uk-UA" sz="1500" dirty="0" smtClean="0">
                <a:latin typeface="Times New Roman" pitchFamily="18" charset="0"/>
                <a:cs typeface="Times New Roman" pitchFamily="18" charset="0"/>
              </a:rPr>
              <a:t>• Спільні накази МОН, МОЗ України: </a:t>
            </a:r>
          </a:p>
          <a:p>
            <a:pPr algn="just">
              <a:lnSpc>
                <a:spcPct val="114000"/>
              </a:lnSpc>
            </a:pPr>
            <a:r>
              <a:rPr lang="uk-UA" sz="1500" dirty="0" smtClean="0">
                <a:latin typeface="Times New Roman" pitchFamily="18" charset="0"/>
                <a:cs typeface="Times New Roman" pitchFamily="18" charset="0"/>
              </a:rPr>
              <a:t>          • від 01.06.2005 №242/329 «Про затвердження Порядку організації харчування дітей у навчальних та оздоровчих закладах»; </a:t>
            </a:r>
          </a:p>
          <a:p>
            <a:pPr algn="just">
              <a:lnSpc>
                <a:spcPct val="114000"/>
              </a:lnSpc>
            </a:pPr>
            <a:r>
              <a:rPr lang="uk-UA" sz="1500" dirty="0" smtClean="0">
                <a:latin typeface="Times New Roman" pitchFamily="18" charset="0"/>
                <a:cs typeface="Times New Roman" pitchFamily="18" charset="0"/>
              </a:rPr>
              <a:t>          • від 17.04.2006 №298/227 «Про затвердження Інструкції з організації харчування дітей у дошкільних навчальних закладах»;</a:t>
            </a:r>
            <a:br>
              <a:rPr lang="uk-UA" sz="1500" dirty="0" smtClean="0">
                <a:latin typeface="Times New Roman" pitchFamily="18" charset="0"/>
                <a:cs typeface="Times New Roman" pitchFamily="18" charset="0"/>
              </a:rPr>
            </a:br>
            <a:r>
              <a:rPr lang="uk-UA" sz="1500" dirty="0" smtClean="0">
                <a:latin typeface="Times New Roman" pitchFamily="18" charset="0"/>
                <a:cs typeface="Times New Roman" pitchFamily="18" charset="0"/>
              </a:rPr>
              <a:t>• Державні санітарні норми та правила «Медичні вимоги до якості та безпечності харчових продуктів та продовольчої сировини» (затверджено наказом Міністерства охорони здоров’я України 29.12.2012 № 1140 Зареєстровано в Міністерстві юстиції України 9 січня 2013 року за № 88/22620» та інші.</a:t>
            </a:r>
            <a:endParaRPr lang="ru-RU" sz="1500" dirty="0" smtClean="0">
              <a:latin typeface="Times New Roman" pitchFamily="18" charset="0"/>
              <a:cs typeface="Times New Roman" pitchFamily="18" charset="0"/>
            </a:endParaRPr>
          </a:p>
          <a:p>
            <a:pPr algn="just"/>
            <a:endParaRPr lang="uk-UA" sz="1600" b="1" dirty="0" smtClean="0">
              <a:latin typeface="Times New Roman" pitchFamily="18" charset="0"/>
              <a:cs typeface="Times New Roman" pitchFamily="18" charset="0"/>
            </a:endParaRPr>
          </a:p>
          <a:p>
            <a:pPr algn="ctr"/>
            <a:endParaRPr lang="ru-RU" sz="1600" dirty="0">
              <a:solidFill>
                <a:srgbClr val="7030A0"/>
              </a:solidFill>
              <a:latin typeface="Times New Roman" pitchFamily="18" charset="0"/>
              <a:cs typeface="Times New Roman" pitchFamily="18" charset="0"/>
            </a:endParaRPr>
          </a:p>
        </p:txBody>
      </p:sp>
      <p:sp>
        <p:nvSpPr>
          <p:cNvPr id="11" name="TextBox 10"/>
          <p:cNvSpPr txBox="1"/>
          <p:nvPr/>
        </p:nvSpPr>
        <p:spPr>
          <a:xfrm>
            <a:off x="285720" y="1142984"/>
            <a:ext cx="8643998" cy="1154162"/>
          </a:xfrm>
          <a:prstGeom prst="rect">
            <a:avLst/>
          </a:prstGeom>
          <a:noFill/>
        </p:spPr>
        <p:txBody>
          <a:bodyPr wrap="square" rtlCol="0">
            <a:spAutoFit/>
          </a:bodyPr>
          <a:lstStyle/>
          <a:p>
            <a:pPr>
              <a:lnSpc>
                <a:spcPct val="200000"/>
              </a:lnSpc>
              <a:spcBef>
                <a:spcPts val="1800"/>
              </a:spcBef>
              <a:spcAft>
                <a:spcPts val="1800"/>
              </a:spcAft>
            </a:pPr>
            <a:endParaRPr lang="uk-UA" dirty="0" smtClean="0">
              <a:latin typeface="Times New Roman" pitchFamily="18" charset="0"/>
              <a:cs typeface="Times New Roman" pitchFamily="18" charset="0"/>
            </a:endParaRPr>
          </a:p>
          <a:p>
            <a:pPr>
              <a:buFont typeface="Arial" pitchFamily="34" charset="0"/>
              <a:buChar char="•"/>
            </a:pPr>
            <a:endParaRPr lang="ru-RU" dirty="0" smtClean="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0" y="0"/>
            <a:ext cx="9143999" cy="6858000"/>
          </a:xfrm>
        </p:spPr>
      </p:pic>
      <p:sp>
        <p:nvSpPr>
          <p:cNvPr id="10" name="TextBox 9"/>
          <p:cNvSpPr txBox="1"/>
          <p:nvPr/>
        </p:nvSpPr>
        <p:spPr>
          <a:xfrm>
            <a:off x="214282" y="142852"/>
            <a:ext cx="8786874" cy="6186309"/>
          </a:xfrm>
          <a:prstGeom prst="rect">
            <a:avLst/>
          </a:prstGeom>
          <a:noFill/>
        </p:spPr>
        <p:txBody>
          <a:bodyPr wrap="square" rtlCol="0">
            <a:spAutoFit/>
          </a:bodyPr>
          <a:lstStyle/>
          <a:p>
            <a:pPr indent="457200" algn="just">
              <a:spcBef>
                <a:spcPts val="600"/>
              </a:spcBef>
              <a:spcAft>
                <a:spcPts val="600"/>
              </a:spcAft>
            </a:pPr>
            <a:r>
              <a:rPr lang="uk-UA" sz="2400" dirty="0" smtClean="0">
                <a:latin typeface="Times New Roman" pitchFamily="18" charset="0"/>
                <a:cs typeface="Times New Roman" pitchFamily="18" charset="0"/>
              </a:rPr>
              <a:t>У ЗДО протягом 2021-2022 навчального року впроваджувався </a:t>
            </a:r>
            <a:r>
              <a:rPr lang="uk-UA" sz="2400" b="1" dirty="0" smtClean="0">
                <a:latin typeface="Times New Roman" pitchFamily="18" charset="0"/>
                <a:cs typeface="Times New Roman" pitchFamily="18" charset="0"/>
              </a:rPr>
              <a:t>Новий порядок організації харчування</a:t>
            </a:r>
            <a:r>
              <a:rPr lang="uk-UA" sz="2400" dirty="0" smtClean="0">
                <a:latin typeface="Times New Roman" pitchFamily="18" charset="0"/>
                <a:cs typeface="Times New Roman" pitchFamily="18" charset="0"/>
              </a:rPr>
              <a:t> відповідно до Постанови Кабінету Міністрів від 24.03.2021р № 305  .З 1 листопада 2021 р  харчування дітей організовувалось відповідно до розробленого   чотиритижневого меню  . В ньому зроблено акцент на корисну та смачну їжу, враховані наші національні вподобання, обмежене споживання  страв з високим вмістом солі й цукру. Натомість додано більше злакових, овочів, фруктів, молочних та м"ясних продуктів.</a:t>
            </a:r>
            <a:endParaRPr lang="ru-RU" sz="2400" dirty="0" smtClean="0">
              <a:latin typeface="Times New Roman" pitchFamily="18" charset="0"/>
              <a:cs typeface="Times New Roman" pitchFamily="18" charset="0"/>
            </a:endParaRPr>
          </a:p>
          <a:p>
            <a:pPr indent="457200" algn="just">
              <a:spcBef>
                <a:spcPts val="600"/>
              </a:spcBef>
              <a:spcAft>
                <a:spcPts val="600"/>
              </a:spcAft>
            </a:pPr>
            <a:r>
              <a:rPr lang="uk-UA" sz="2400" dirty="0" smtClean="0">
                <a:latin typeface="Times New Roman" pitchFamily="18" charset="0"/>
                <a:cs typeface="Times New Roman" pitchFamily="18" charset="0"/>
              </a:rPr>
              <a:t>Відповідно до пункту 3.4 Вимог щодо розробки, впровадження та застосування постійно діючих процедур, заснованих на принципах Системи управління безпечністю харчових продуктів (НАССР), затверджених наказом </a:t>
            </a:r>
            <a:r>
              <a:rPr lang="uk-UA" sz="2400" dirty="0" err="1" smtClean="0">
                <a:latin typeface="Times New Roman" pitchFamily="18" charset="0"/>
                <a:cs typeface="Times New Roman" pitchFamily="18" charset="0"/>
              </a:rPr>
              <a:t>Мінагрополітики</a:t>
            </a:r>
            <a:r>
              <a:rPr lang="uk-UA" sz="2400" dirty="0" smtClean="0">
                <a:latin typeface="Times New Roman" pitchFamily="18" charset="0"/>
                <a:cs typeface="Times New Roman" pitchFamily="18" charset="0"/>
              </a:rPr>
              <a:t> від 01.10.2012 № 590 в  ДНЗ №1  « Теремок»  продовжували впроваджувати </a:t>
            </a:r>
            <a:r>
              <a:rPr lang="uk-UA" sz="2400" b="1" dirty="0" smtClean="0">
                <a:latin typeface="Times New Roman" pitchFamily="18" charset="0"/>
                <a:cs typeface="Times New Roman" pitchFamily="18" charset="0"/>
              </a:rPr>
              <a:t>систему НАССР</a:t>
            </a:r>
            <a:r>
              <a:rPr lang="uk-UA" sz="2400" dirty="0" smtClean="0">
                <a:latin typeface="Times New Roman" pitchFamily="18" charset="0"/>
                <a:cs typeface="Times New Roman" pitchFamily="18" charset="0"/>
              </a:rPr>
              <a:t>. </a:t>
            </a:r>
            <a:endParaRPr lang="uk-UA" sz="2400" b="1" dirty="0" smtClean="0">
              <a:latin typeface="Times New Roman" pitchFamily="18" charset="0"/>
              <a:cs typeface="Times New Roman" pitchFamily="18" charset="0"/>
            </a:endParaRPr>
          </a:p>
          <a:p>
            <a:pPr algn="ctr">
              <a:spcBef>
                <a:spcPts val="600"/>
              </a:spcBef>
              <a:spcAft>
                <a:spcPts val="600"/>
              </a:spcAft>
            </a:pPr>
            <a:endParaRPr lang="ru-RU" sz="1600" dirty="0">
              <a:solidFill>
                <a:srgbClr val="7030A0"/>
              </a:solidFill>
              <a:latin typeface="Times New Roman" pitchFamily="18" charset="0"/>
              <a:cs typeface="Times New Roman" pitchFamily="18" charset="0"/>
            </a:endParaRPr>
          </a:p>
        </p:txBody>
      </p:sp>
      <p:sp>
        <p:nvSpPr>
          <p:cNvPr id="11" name="TextBox 10"/>
          <p:cNvSpPr txBox="1"/>
          <p:nvPr/>
        </p:nvSpPr>
        <p:spPr>
          <a:xfrm>
            <a:off x="285720" y="1214422"/>
            <a:ext cx="8643998" cy="1154162"/>
          </a:xfrm>
          <a:prstGeom prst="rect">
            <a:avLst/>
          </a:prstGeom>
          <a:noFill/>
        </p:spPr>
        <p:txBody>
          <a:bodyPr wrap="square" rtlCol="0">
            <a:spAutoFit/>
          </a:bodyPr>
          <a:lstStyle/>
          <a:p>
            <a:pPr>
              <a:lnSpc>
                <a:spcPct val="200000"/>
              </a:lnSpc>
              <a:spcBef>
                <a:spcPts val="1800"/>
              </a:spcBef>
              <a:spcAft>
                <a:spcPts val="1800"/>
              </a:spcAft>
            </a:pPr>
            <a:endParaRPr lang="uk-UA" dirty="0" smtClean="0">
              <a:latin typeface="Times New Roman" pitchFamily="18" charset="0"/>
              <a:cs typeface="Times New Roman" pitchFamily="18" charset="0"/>
            </a:endParaRPr>
          </a:p>
          <a:p>
            <a:pPr>
              <a:buFont typeface="Arial" pitchFamily="34" charset="0"/>
              <a:buChar char="•"/>
            </a:pPr>
            <a:endParaRPr lang="ru-RU" dirty="0" smtClean="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857224" y="285728"/>
            <a:ext cx="707236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Кадрове забезпечення ЗДО №1 </a:t>
            </a:r>
            <a:r>
              <a:rPr kumimoji="0" lang="uk-UA" sz="2400" b="1" i="0"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“Теремок”</a:t>
            </a:r>
            <a:r>
              <a:rPr kumimoji="0" lang="uk-UA" sz="24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uk-UA" sz="2000" dirty="0" smtClean="0">
              <a:solidFill>
                <a:srgbClr val="00000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uk-UA" sz="1400" dirty="0" smtClean="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Диаграмма 6"/>
          <p:cNvGraphicFramePr/>
          <p:nvPr/>
        </p:nvGraphicFramePr>
        <p:xfrm>
          <a:off x="500034" y="1428736"/>
          <a:ext cx="7929618" cy="5000660"/>
        </p:xfrm>
        <a:graphic>
          <a:graphicData uri="http://schemas.openxmlformats.org/drawingml/2006/chart">
            <c:chart xmlns:c="http://schemas.openxmlformats.org/drawingml/2006/chart" xmlns:r="http://schemas.openxmlformats.org/officeDocument/2006/relationships" r:id="rId2"/>
          </a:graphicData>
        </a:graphic>
      </p:graphicFrame>
      <p:sp>
        <p:nvSpPr>
          <p:cNvPr id="6" name="Содержимое 5"/>
          <p:cNvSpPr>
            <a:spLocks noGrp="1"/>
          </p:cNvSpPr>
          <p:nvPr>
            <p:ph idx="1"/>
          </p:nvPr>
        </p:nvSpPr>
        <p:spPr>
          <a:xfrm>
            <a:off x="457200" y="1285860"/>
            <a:ext cx="8229600" cy="4840303"/>
          </a:xfrm>
        </p:spPr>
        <p:txBody>
          <a:bodyPr/>
          <a:lstStyle/>
          <a:p>
            <a:pPr lvl="6">
              <a:buNone/>
            </a:pPr>
            <a:r>
              <a:rPr lang="uk-UA" sz="1600" dirty="0" smtClean="0">
                <a:latin typeface="Times New Roman" pitchFamily="18" charset="0"/>
                <a:cs typeface="Times New Roman" pitchFamily="18" charset="0"/>
              </a:rPr>
              <a:t>У 2021-2022році  ЗДО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повністю</a:t>
            </a:r>
            <a:r>
              <a:rPr lang="ru-RU" sz="1600" dirty="0" smtClean="0">
                <a:latin typeface="Times New Roman" pitchFamily="18" charset="0"/>
                <a:cs typeface="Times New Roman" pitchFamily="18" charset="0"/>
              </a:rPr>
              <a:t> укомплектований </a:t>
            </a:r>
            <a:r>
              <a:rPr lang="ru-RU" sz="1600" dirty="0" err="1" smtClean="0">
                <a:latin typeface="Times New Roman" pitchFamily="18" charset="0"/>
                <a:cs typeface="Times New Roman" pitchFamily="18" charset="0"/>
              </a:rPr>
              <a:t>педагогічними</a:t>
            </a:r>
            <a:r>
              <a:rPr lang="ru-RU" sz="1600" dirty="0" smtClean="0">
                <a:latin typeface="Times New Roman" pitchFamily="18" charset="0"/>
                <a:cs typeface="Times New Roman" pitchFamily="18" charset="0"/>
              </a:rPr>
              <a:t> кадрами:(</a:t>
            </a:r>
            <a:r>
              <a:rPr lang="uk-UA" sz="1600" dirty="0" smtClean="0">
                <a:latin typeface="Times New Roman" pitchFamily="18" charset="0"/>
                <a:cs typeface="Times New Roman" pitchFamily="18" charset="0"/>
              </a:rPr>
              <a:t>1-директор</a:t>
            </a:r>
            <a:r>
              <a:rPr lang="ru-RU" sz="1600" dirty="0" smtClean="0">
                <a:latin typeface="Times New Roman" pitchFamily="18" charset="0"/>
                <a:cs typeface="Times New Roman" pitchFamily="18" charset="0"/>
              </a:rPr>
              <a:t>, 1 </a:t>
            </a:r>
            <a:r>
              <a:rPr lang="ru-RU" sz="1600" dirty="0" err="1" smtClean="0">
                <a:latin typeface="Times New Roman" pitchFamily="18" charset="0"/>
                <a:cs typeface="Times New Roman" pitchFamily="18" charset="0"/>
              </a:rPr>
              <a:t>вихователь-методист</a:t>
            </a:r>
            <a:r>
              <a:rPr lang="ru-RU" sz="1600" dirty="0" smtClean="0">
                <a:latin typeface="Times New Roman" pitchFamily="18" charset="0"/>
                <a:cs typeface="Times New Roman" pitchFamily="18" charset="0"/>
              </a:rPr>
              <a:t>, 9 </a:t>
            </a:r>
            <a:r>
              <a:rPr lang="ru-RU" sz="1600" dirty="0" err="1" smtClean="0">
                <a:latin typeface="Times New Roman" pitchFamily="18" charset="0"/>
                <a:cs typeface="Times New Roman" pitchFamily="18" charset="0"/>
              </a:rPr>
              <a:t>вихователів</a:t>
            </a:r>
            <a:r>
              <a:rPr lang="ru-RU" sz="1600" dirty="0" smtClean="0">
                <a:latin typeface="Times New Roman" pitchFamily="18" charset="0"/>
                <a:cs typeface="Times New Roman" pitchFamily="18" charset="0"/>
              </a:rPr>
              <a:t>, 2 </a:t>
            </a:r>
            <a:r>
              <a:rPr lang="ru-RU" sz="1600" dirty="0" err="1" smtClean="0">
                <a:latin typeface="Times New Roman" pitchFamily="18" charset="0"/>
                <a:cs typeface="Times New Roman" pitchFamily="18" charset="0"/>
              </a:rPr>
              <a:t>музичних</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керівники</a:t>
            </a:r>
            <a:r>
              <a:rPr lang="ru-RU" sz="1600" dirty="0" smtClean="0">
                <a:latin typeface="Times New Roman" pitchFamily="18" charset="0"/>
                <a:cs typeface="Times New Roman" pitchFamily="18" charset="0"/>
              </a:rPr>
              <a:t>, 1 </a:t>
            </a:r>
            <a:r>
              <a:rPr lang="ru-RU" sz="1600" dirty="0" err="1" smtClean="0">
                <a:latin typeface="Times New Roman" pitchFamily="18" charset="0"/>
                <a:cs typeface="Times New Roman" pitchFamily="18" charset="0"/>
              </a:rPr>
              <a:t>практичний</a:t>
            </a:r>
            <a:r>
              <a:rPr lang="ru-RU" sz="1600" dirty="0" smtClean="0">
                <a:latin typeface="Times New Roman" pitchFamily="18" charset="0"/>
                <a:cs typeface="Times New Roman" pitchFamily="18" charset="0"/>
              </a:rPr>
              <a:t> психолог,  2 </a:t>
            </a:r>
            <a:r>
              <a:rPr lang="ru-RU" sz="1600" dirty="0" err="1" smtClean="0">
                <a:latin typeface="Times New Roman" pitchFamily="18" charset="0"/>
                <a:cs typeface="Times New Roman" pitchFamily="18" charset="0"/>
              </a:rPr>
              <a:t>вчител</a:t>
            </a:r>
            <a:r>
              <a:rPr lang="uk-UA" sz="1600" dirty="0" smtClean="0">
                <a:latin typeface="Times New Roman" pitchFamily="18" charset="0"/>
                <a:cs typeface="Times New Roman" pitchFamily="18" charset="0"/>
              </a:rPr>
              <a:t>і</a:t>
            </a:r>
            <a:r>
              <a:rPr lang="ru-RU" sz="1600" dirty="0" smtClean="0">
                <a:latin typeface="Times New Roman" pitchFamily="18" charset="0"/>
                <a:cs typeface="Times New Roman" pitchFamily="18" charset="0"/>
              </a:rPr>
              <a:t>-</a:t>
            </a:r>
            <a:r>
              <a:rPr lang="ru-RU" sz="1600" dirty="0" err="1" smtClean="0">
                <a:latin typeface="Times New Roman" pitchFamily="18" charset="0"/>
                <a:cs typeface="Times New Roman" pitchFamily="18" charset="0"/>
              </a:rPr>
              <a:t>логопеди</a:t>
            </a:r>
            <a:r>
              <a:rPr lang="ru-RU" sz="1600" dirty="0" smtClean="0">
                <a:latin typeface="Times New Roman" pitchFamily="18" charset="0"/>
                <a:cs typeface="Times New Roman" pitchFamily="18" charset="0"/>
              </a:rPr>
              <a:t>, 1 </a:t>
            </a:r>
            <a:r>
              <a:rPr lang="ru-RU" sz="1600" dirty="0" err="1" smtClean="0">
                <a:latin typeface="Times New Roman" pitchFamily="18" charset="0"/>
                <a:cs typeface="Times New Roman" pitchFamily="18" charset="0"/>
              </a:rPr>
              <a:t>асистент</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вихователя</a:t>
            </a:r>
            <a:r>
              <a:rPr lang="ru-RU" sz="1600" dirty="0" smtClean="0">
                <a:latin typeface="Times New Roman" pitchFamily="18" charset="0"/>
                <a:cs typeface="Times New Roman" pitchFamily="18" charset="0"/>
              </a:rPr>
              <a:t>) та </a:t>
            </a:r>
            <a:r>
              <a:rPr lang="ru-RU" sz="1600" dirty="0" err="1" smtClean="0">
                <a:latin typeface="Times New Roman" pitchFamily="18" charset="0"/>
                <a:cs typeface="Times New Roman" pitchFamily="18" charset="0"/>
              </a:rPr>
              <a:t>обслуговуючим</a:t>
            </a:r>
            <a:r>
              <a:rPr lang="ru-RU" sz="1600" dirty="0" smtClean="0">
                <a:latin typeface="Times New Roman" pitchFamily="18" charset="0"/>
                <a:cs typeface="Times New Roman" pitchFamily="18" charset="0"/>
              </a:rPr>
              <a:t> персоналом</a:t>
            </a:r>
          </a:p>
          <a:p>
            <a:endParaRPr lang="ru-RU" dirty="0" smtClean="0"/>
          </a:p>
        </p:txBody>
      </p:sp>
      <p:pic>
        <p:nvPicPr>
          <p:cNvPr id="8" name="Содержимое 3" descr="1603958135_24-p-zelenii-fon-dlya-prezentatsii-powerpoint-27.jpg"/>
          <p:cNvPicPr>
            <a:picLocks noChangeAspect="1"/>
          </p:cNvPicPr>
          <p:nvPr/>
        </p:nvPicPr>
        <p:blipFill>
          <a:blip r:embed="rId3"/>
          <a:stretch>
            <a:fillRect/>
          </a:stretch>
        </p:blipFill>
        <p:spPr>
          <a:xfrm>
            <a:off x="1" y="0"/>
            <a:ext cx="9143999" cy="6858000"/>
          </a:xfrm>
          <a:prstGeom prst="rect">
            <a:avLst/>
          </a:prstGeom>
        </p:spPr>
      </p:pic>
      <p:sp>
        <p:nvSpPr>
          <p:cNvPr id="9" name="Rectangle 1"/>
          <p:cNvSpPr>
            <a:spLocks noChangeArrowheads="1"/>
          </p:cNvSpPr>
          <p:nvPr/>
        </p:nvSpPr>
        <p:spPr bwMode="auto">
          <a:xfrm>
            <a:off x="68182" y="500042"/>
            <a:ext cx="907581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В  </a:t>
            </a:r>
            <a:r>
              <a:rPr kumimoji="0" lang="ru-RU" sz="2000" b="1" i="0"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закладі</a:t>
            </a:r>
            <a:r>
              <a:rPr kumimoji="0" lang="ru-RU" sz="20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постійно</a:t>
            </a:r>
            <a:r>
              <a:rPr kumimoji="0" lang="ru-RU" sz="20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проводиться </a:t>
            </a:r>
            <a:r>
              <a:rPr kumimoji="0" lang="ru-RU" sz="2000" b="1" i="0"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аналіз</a:t>
            </a:r>
            <a:r>
              <a:rPr kumimoji="0" lang="ru-RU" sz="20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кваліфікаційного</a:t>
            </a:r>
            <a:r>
              <a:rPr kumimoji="0" lang="ru-RU" sz="20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рівня</a:t>
            </a:r>
            <a:r>
              <a:rPr kumimoji="0" lang="ru-RU" sz="20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педагогів</a:t>
            </a:r>
            <a:endParaRPr kumimoji="0" lang="ru-RU" sz="2000" b="1" i="0" u="none" strike="noStrike" cap="none" normalizeH="0" baseline="0" dirty="0" smtClean="0">
              <a:ln>
                <a:noFill/>
              </a:ln>
              <a:solidFill>
                <a:schemeClr val="accent4"/>
              </a:solidFill>
              <a:effectLst/>
              <a:latin typeface="Arial" pitchFamily="34" charset="0"/>
              <a:cs typeface="Arial" pitchFamily="34" charset="0"/>
            </a:endParaRPr>
          </a:p>
        </p:txBody>
      </p:sp>
      <p:graphicFrame>
        <p:nvGraphicFramePr>
          <p:cNvPr id="10" name="Диаграмма 9"/>
          <p:cNvGraphicFramePr/>
          <p:nvPr/>
        </p:nvGraphicFramePr>
        <p:xfrm>
          <a:off x="252969" y="1812146"/>
          <a:ext cx="8462435" cy="323370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0" y="0"/>
            <a:ext cx="9143999" cy="6858000"/>
          </a:xfrm>
        </p:spPr>
      </p:pic>
      <p:sp>
        <p:nvSpPr>
          <p:cNvPr id="10" name="TextBox 9"/>
          <p:cNvSpPr txBox="1"/>
          <p:nvPr/>
        </p:nvSpPr>
        <p:spPr>
          <a:xfrm>
            <a:off x="214282" y="142852"/>
            <a:ext cx="8786874" cy="2677656"/>
          </a:xfrm>
          <a:prstGeom prst="rect">
            <a:avLst/>
          </a:prstGeom>
          <a:noFill/>
        </p:spPr>
        <p:txBody>
          <a:bodyPr wrap="square" rtlCol="0">
            <a:spAutoFit/>
          </a:bodyPr>
          <a:lstStyle/>
          <a:p>
            <a:pPr indent="457200" algn="ctr">
              <a:spcBef>
                <a:spcPts val="600"/>
              </a:spcBef>
              <a:spcAft>
                <a:spcPts val="600"/>
              </a:spcAft>
            </a:pPr>
            <a:r>
              <a:rPr lang="uk-UA" sz="3200" b="1" dirty="0" smtClean="0">
                <a:solidFill>
                  <a:schemeClr val="accent4"/>
                </a:solidFill>
                <a:latin typeface="Times New Roman" pitchFamily="18" charset="0"/>
                <a:cs typeface="Times New Roman" pitchFamily="18" charset="0"/>
              </a:rPr>
              <a:t>Аналіз виконання норм харчування </a:t>
            </a:r>
          </a:p>
          <a:p>
            <a:pPr indent="457200" algn="ctr">
              <a:spcBef>
                <a:spcPts val="600"/>
              </a:spcBef>
              <a:spcAft>
                <a:spcPts val="600"/>
              </a:spcAft>
            </a:pPr>
            <a:r>
              <a:rPr lang="uk-UA" sz="3200" b="1" dirty="0" smtClean="0">
                <a:solidFill>
                  <a:schemeClr val="accent4"/>
                </a:solidFill>
                <a:latin typeface="Times New Roman" pitchFamily="18" charset="0"/>
                <a:cs typeface="Times New Roman" pitchFamily="18" charset="0"/>
              </a:rPr>
              <a:t>за 2021 рік</a:t>
            </a:r>
          </a:p>
          <a:p>
            <a:pPr indent="457200" algn="just">
              <a:spcBef>
                <a:spcPts val="600"/>
              </a:spcBef>
              <a:spcAft>
                <a:spcPts val="600"/>
              </a:spcAft>
            </a:pPr>
            <a:endParaRPr lang="uk-UA" sz="2400" b="1" dirty="0" smtClean="0">
              <a:latin typeface="Times New Roman" pitchFamily="18" charset="0"/>
              <a:cs typeface="Times New Roman" pitchFamily="18" charset="0"/>
            </a:endParaRPr>
          </a:p>
          <a:p>
            <a:pPr indent="457200" algn="just">
              <a:spcBef>
                <a:spcPts val="600"/>
              </a:spcBef>
              <a:spcAft>
                <a:spcPts val="600"/>
              </a:spcAft>
            </a:pPr>
            <a:endParaRPr lang="uk-UA" sz="2400" b="1" dirty="0" smtClean="0">
              <a:latin typeface="Times New Roman" pitchFamily="18" charset="0"/>
              <a:cs typeface="Times New Roman" pitchFamily="18" charset="0"/>
            </a:endParaRPr>
          </a:p>
          <a:p>
            <a:pPr algn="ctr">
              <a:spcBef>
                <a:spcPts val="600"/>
              </a:spcBef>
              <a:spcAft>
                <a:spcPts val="600"/>
              </a:spcAft>
            </a:pPr>
            <a:endParaRPr lang="ru-RU" sz="1600" dirty="0">
              <a:solidFill>
                <a:srgbClr val="7030A0"/>
              </a:solidFill>
              <a:latin typeface="Times New Roman" pitchFamily="18" charset="0"/>
              <a:cs typeface="Times New Roman" pitchFamily="18" charset="0"/>
            </a:endParaRPr>
          </a:p>
        </p:txBody>
      </p:sp>
      <p:sp>
        <p:nvSpPr>
          <p:cNvPr id="11" name="TextBox 10"/>
          <p:cNvSpPr txBox="1"/>
          <p:nvPr/>
        </p:nvSpPr>
        <p:spPr>
          <a:xfrm>
            <a:off x="285720" y="1214422"/>
            <a:ext cx="8643998" cy="1154162"/>
          </a:xfrm>
          <a:prstGeom prst="rect">
            <a:avLst/>
          </a:prstGeom>
          <a:noFill/>
        </p:spPr>
        <p:txBody>
          <a:bodyPr wrap="square" rtlCol="0">
            <a:spAutoFit/>
          </a:bodyPr>
          <a:lstStyle/>
          <a:p>
            <a:pPr>
              <a:lnSpc>
                <a:spcPct val="200000"/>
              </a:lnSpc>
              <a:spcBef>
                <a:spcPts val="1800"/>
              </a:spcBef>
              <a:spcAft>
                <a:spcPts val="1800"/>
              </a:spcAft>
            </a:pPr>
            <a:endParaRPr lang="uk-UA" dirty="0" smtClean="0">
              <a:latin typeface="Times New Roman" pitchFamily="18" charset="0"/>
              <a:cs typeface="Times New Roman" pitchFamily="18" charset="0"/>
            </a:endParaRPr>
          </a:p>
          <a:p>
            <a:pPr>
              <a:buFont typeface="Arial" pitchFamily="34" charset="0"/>
              <a:buChar char="•"/>
            </a:pPr>
            <a:endParaRPr lang="ru-RU" dirty="0" smtClean="0">
              <a:latin typeface="Times New Roman" pitchFamily="18" charset="0"/>
              <a:cs typeface="Times New Roman" pitchFamily="18" charset="0"/>
            </a:endParaRPr>
          </a:p>
        </p:txBody>
      </p:sp>
      <p:graphicFrame>
        <p:nvGraphicFramePr>
          <p:cNvPr id="6" name="Объект 13"/>
          <p:cNvGraphicFramePr/>
          <p:nvPr/>
        </p:nvGraphicFramePr>
        <p:xfrm>
          <a:off x="214282" y="1571612"/>
          <a:ext cx="8572560" cy="507209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10" name="TextBox 9"/>
          <p:cNvSpPr txBox="1"/>
          <p:nvPr/>
        </p:nvSpPr>
        <p:spPr>
          <a:xfrm>
            <a:off x="571472" y="357166"/>
            <a:ext cx="8072494" cy="5047536"/>
          </a:xfrm>
          <a:prstGeom prst="rect">
            <a:avLst/>
          </a:prstGeom>
          <a:noFill/>
        </p:spPr>
        <p:txBody>
          <a:bodyPr wrap="square" rtlCol="0">
            <a:spAutoFit/>
          </a:bodyPr>
          <a:lstStyle/>
          <a:p>
            <a:pPr algn="ctr"/>
            <a:r>
              <a:rPr lang="ru-RU" sz="3200" b="1" dirty="0" err="1" smtClean="0">
                <a:solidFill>
                  <a:schemeClr val="accent4"/>
                </a:solidFill>
                <a:latin typeface="Times New Roman" pitchFamily="18" charset="0"/>
                <a:cs typeface="Times New Roman" pitchFamily="18" charset="0"/>
              </a:rPr>
              <a:t>Харчування</a:t>
            </a:r>
            <a:r>
              <a:rPr lang="ru-RU" sz="3200" b="1" dirty="0" smtClean="0">
                <a:solidFill>
                  <a:schemeClr val="accent4"/>
                </a:solidFill>
                <a:latin typeface="Times New Roman" pitchFamily="18" charset="0"/>
                <a:cs typeface="Times New Roman" pitchFamily="18" charset="0"/>
              </a:rPr>
              <a:t> </a:t>
            </a:r>
            <a:r>
              <a:rPr lang="ru-RU" sz="3200" b="1" dirty="0" err="1" smtClean="0">
                <a:solidFill>
                  <a:schemeClr val="accent4"/>
                </a:solidFill>
                <a:latin typeface="Times New Roman" pitchFamily="18" charset="0"/>
                <a:cs typeface="Times New Roman" pitchFamily="18" charset="0"/>
              </a:rPr>
              <a:t>дітей</a:t>
            </a:r>
            <a:r>
              <a:rPr lang="ru-RU" sz="3200" b="1" dirty="0" smtClean="0">
                <a:solidFill>
                  <a:schemeClr val="accent4"/>
                </a:solidFill>
                <a:latin typeface="Times New Roman" pitchFamily="18" charset="0"/>
                <a:cs typeface="Times New Roman" pitchFamily="18" charset="0"/>
              </a:rPr>
              <a:t> </a:t>
            </a:r>
            <a:r>
              <a:rPr lang="ru-RU" sz="3200" b="1" dirty="0" err="1" smtClean="0">
                <a:solidFill>
                  <a:schemeClr val="accent4"/>
                </a:solidFill>
                <a:latin typeface="Times New Roman" pitchFamily="18" charset="0"/>
                <a:cs typeface="Times New Roman" pitchFamily="18" charset="0"/>
              </a:rPr>
              <a:t>пільгового</a:t>
            </a:r>
            <a:r>
              <a:rPr lang="ru-RU" sz="3200" b="1" dirty="0" smtClean="0">
                <a:solidFill>
                  <a:schemeClr val="accent4"/>
                </a:solidFill>
                <a:latin typeface="Times New Roman" pitchFamily="18" charset="0"/>
                <a:cs typeface="Times New Roman" pitchFamily="18" charset="0"/>
              </a:rPr>
              <a:t> контингенту</a:t>
            </a:r>
          </a:p>
          <a:p>
            <a:pPr algn="ctr"/>
            <a:endParaRPr lang="ru-RU" sz="4000" b="1" dirty="0" smtClean="0">
              <a:latin typeface="Times New Roman" pitchFamily="18" charset="0"/>
              <a:cs typeface="Times New Roman" pitchFamily="18" charset="0"/>
            </a:endParaRPr>
          </a:p>
          <a:p>
            <a:pPr algn="just">
              <a:lnSpc>
                <a:spcPct val="150000"/>
              </a:lnSpc>
            </a:pPr>
            <a:r>
              <a:rPr lang="uk-UA" sz="2000" b="1" dirty="0" smtClean="0">
                <a:latin typeface="Times New Roman" pitchFamily="18" charset="0"/>
                <a:cs typeface="Times New Roman" pitchFamily="18" charset="0"/>
              </a:rPr>
              <a:t>   Звільнені на 100%  - 16 дітей</a:t>
            </a:r>
            <a:endParaRPr lang="ru-RU" sz="2000" b="1" dirty="0" smtClean="0">
              <a:latin typeface="Times New Roman" pitchFamily="18" charset="0"/>
              <a:cs typeface="Times New Roman" pitchFamily="18" charset="0"/>
            </a:endParaRPr>
          </a:p>
          <a:p>
            <a:pPr lvl="0">
              <a:lnSpc>
                <a:spcPct val="150000"/>
              </a:lnSpc>
              <a:buFont typeface="Arial" pitchFamily="34" charset="0"/>
              <a:buChar char="•"/>
            </a:pPr>
            <a:r>
              <a:rPr lang="uk-UA" sz="2000" dirty="0" smtClean="0">
                <a:latin typeface="Times New Roman" pitchFamily="18" charset="0"/>
                <a:cs typeface="Times New Roman" pitchFamily="18" charset="0"/>
              </a:rPr>
              <a:t> діти з інвалідністю – 3</a:t>
            </a:r>
          </a:p>
          <a:p>
            <a:pPr lvl="0">
              <a:lnSpc>
                <a:spcPct val="150000"/>
              </a:lnSpc>
              <a:buFont typeface="Arial" pitchFamily="34" charset="0"/>
              <a:buChar char="•"/>
            </a:pPr>
            <a:r>
              <a:rPr lang="uk-UA" sz="2000" dirty="0" smtClean="0">
                <a:latin typeface="Times New Roman" pitchFamily="18" charset="0"/>
                <a:cs typeface="Times New Roman" pitchFamily="18" charset="0"/>
              </a:rPr>
              <a:t>діти з малозабезпечених сімей – 10</a:t>
            </a:r>
          </a:p>
          <a:p>
            <a:pPr lvl="0">
              <a:lnSpc>
                <a:spcPct val="150000"/>
              </a:lnSpc>
              <a:buFont typeface="Arial" pitchFamily="34" charset="0"/>
              <a:buChar char="•"/>
            </a:pPr>
            <a:r>
              <a:rPr lang="uk-UA" sz="2000" dirty="0" smtClean="0">
                <a:latin typeface="Times New Roman" pitchFamily="18" charset="0"/>
                <a:cs typeface="Times New Roman" pitchFamily="18" charset="0"/>
              </a:rPr>
              <a:t>діти вимушених переселенців -1.</a:t>
            </a:r>
          </a:p>
          <a:p>
            <a:pPr lvl="0">
              <a:lnSpc>
                <a:spcPct val="150000"/>
              </a:lnSpc>
              <a:buFont typeface="Arial" pitchFamily="34" charset="0"/>
              <a:buChar char="•"/>
            </a:pPr>
            <a:r>
              <a:rPr lang="uk-UA" sz="2000" dirty="0" smtClean="0">
                <a:latin typeface="Times New Roman" pitchFamily="18" charset="0"/>
                <a:cs typeface="Times New Roman" pitchFamily="18" charset="0"/>
              </a:rPr>
              <a:t>Діти з ООП- 2</a:t>
            </a:r>
          </a:p>
          <a:p>
            <a:pPr>
              <a:lnSpc>
                <a:spcPct val="150000"/>
              </a:lnSpc>
            </a:pPr>
            <a:endParaRPr lang="uk-UA" sz="2000" dirty="0" smtClean="0">
              <a:latin typeface="Times New Roman" pitchFamily="18" charset="0"/>
              <a:cs typeface="Times New Roman" pitchFamily="18" charset="0"/>
            </a:endParaRPr>
          </a:p>
          <a:p>
            <a:pPr>
              <a:lnSpc>
                <a:spcPct val="150000"/>
              </a:lnSpc>
            </a:pPr>
            <a:r>
              <a:rPr lang="uk-UA" sz="2000" b="1" dirty="0" smtClean="0">
                <a:latin typeface="Times New Roman" pitchFamily="18" charset="0"/>
                <a:cs typeface="Times New Roman" pitchFamily="18" charset="0"/>
              </a:rPr>
              <a:t>Сплачували  50 % </a:t>
            </a:r>
            <a:r>
              <a:rPr lang="uk-UA" sz="2000" dirty="0" smtClean="0">
                <a:latin typeface="Times New Roman" pitchFamily="18" charset="0"/>
                <a:cs typeface="Times New Roman" pitchFamily="18" charset="0"/>
              </a:rPr>
              <a:t>від загальної суми  </a:t>
            </a:r>
            <a:r>
              <a:rPr lang="uk-UA" sz="2000" b="1" dirty="0" smtClean="0">
                <a:latin typeface="Times New Roman" pitchFamily="18" charset="0"/>
                <a:cs typeface="Times New Roman" pitchFamily="18" charset="0"/>
              </a:rPr>
              <a:t>13 багатодітних родин.</a:t>
            </a:r>
            <a:endParaRPr lang="ru-RU" sz="2000" b="1" dirty="0" smtClean="0">
              <a:latin typeface="Times New Roman" pitchFamily="18" charset="0"/>
              <a:cs typeface="Times New Roman" pitchFamily="18" charset="0"/>
            </a:endParaRPr>
          </a:p>
          <a:p>
            <a:pPr algn="ctr"/>
            <a:endParaRPr lang="ru-RU" sz="4000" b="1" dirty="0">
              <a:latin typeface="Times New Roman" pitchFamily="18" charset="0"/>
              <a:cs typeface="Times New Roman" pitchFamily="18" charset="0"/>
            </a:endParaRPr>
          </a:p>
        </p:txBody>
      </p:sp>
      <p:sp>
        <p:nvSpPr>
          <p:cNvPr id="11" name="TextBox 10"/>
          <p:cNvSpPr txBox="1"/>
          <p:nvPr/>
        </p:nvSpPr>
        <p:spPr>
          <a:xfrm>
            <a:off x="285720" y="1214422"/>
            <a:ext cx="8643998" cy="1154162"/>
          </a:xfrm>
          <a:prstGeom prst="rect">
            <a:avLst/>
          </a:prstGeom>
          <a:noFill/>
        </p:spPr>
        <p:txBody>
          <a:bodyPr wrap="square" rtlCol="0">
            <a:spAutoFit/>
          </a:bodyPr>
          <a:lstStyle/>
          <a:p>
            <a:pPr>
              <a:lnSpc>
                <a:spcPct val="200000"/>
              </a:lnSpc>
              <a:spcBef>
                <a:spcPts val="1800"/>
              </a:spcBef>
              <a:spcAft>
                <a:spcPts val="1800"/>
              </a:spcAft>
            </a:pPr>
            <a:endParaRPr lang="uk-UA" dirty="0" smtClean="0">
              <a:latin typeface="Times New Roman" pitchFamily="18" charset="0"/>
              <a:cs typeface="Times New Roman" pitchFamily="18" charset="0"/>
            </a:endParaRPr>
          </a:p>
          <a:p>
            <a:pPr>
              <a:buFont typeface="Arial" pitchFamily="34" charset="0"/>
              <a:buChar char="•"/>
            </a:pPr>
            <a:endParaRPr lang="ru-RU" dirty="0" smtClean="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10" name="TextBox 9"/>
          <p:cNvSpPr txBox="1"/>
          <p:nvPr/>
        </p:nvSpPr>
        <p:spPr>
          <a:xfrm>
            <a:off x="928662" y="357166"/>
            <a:ext cx="7358114" cy="7617470"/>
          </a:xfrm>
          <a:prstGeom prst="rect">
            <a:avLst/>
          </a:prstGeom>
          <a:noFill/>
        </p:spPr>
        <p:txBody>
          <a:bodyPr wrap="square" rtlCol="0">
            <a:spAutoFit/>
          </a:bodyPr>
          <a:lstStyle/>
          <a:p>
            <a:pPr algn="ctr"/>
            <a:r>
              <a:rPr lang="uk-UA" sz="3200" b="1" dirty="0" smtClean="0">
                <a:solidFill>
                  <a:schemeClr val="accent4"/>
                </a:solidFill>
                <a:latin typeface="Times New Roman" pitchFamily="18" charset="0"/>
                <a:cs typeface="Times New Roman" pitchFamily="18" charset="0"/>
              </a:rPr>
              <a:t>Соціальний захист учасників освітнього процесу</a:t>
            </a:r>
            <a:endParaRPr lang="uk-UA" sz="3200" b="1" dirty="0" smtClean="0">
              <a:solidFill>
                <a:srgbClr val="7030A0"/>
              </a:solidFill>
              <a:latin typeface="Times New Roman" pitchFamily="18" charset="0"/>
              <a:cs typeface="Times New Roman" pitchFamily="18" charset="0"/>
            </a:endParaRPr>
          </a:p>
          <a:p>
            <a:pPr algn="ctr"/>
            <a:endParaRPr lang="uk-UA" sz="900" b="1" dirty="0" smtClean="0">
              <a:solidFill>
                <a:srgbClr val="7030A0"/>
              </a:solidFill>
              <a:latin typeface="Times New Roman" pitchFamily="18" charset="0"/>
              <a:cs typeface="Times New Roman" pitchFamily="18" charset="0"/>
            </a:endParaRPr>
          </a:p>
          <a:p>
            <a:pPr algn="just"/>
            <a:r>
              <a:rPr lang="uk-UA" sz="2800" dirty="0" smtClean="0">
                <a:latin typeface="Times New Roman" pitchFamily="18" charset="0"/>
                <a:cs typeface="Times New Roman" pitchFamily="18" charset="0"/>
              </a:rPr>
              <a:t>     </a:t>
            </a:r>
            <a:r>
              <a:rPr lang="uk-UA" sz="2000" dirty="0" smtClean="0">
                <a:latin typeface="Times New Roman" pitchFamily="18" charset="0"/>
                <a:cs typeface="Times New Roman" pitchFamily="18" charset="0"/>
              </a:rPr>
              <a:t>Заклад дошкільної освіти є державним закладом, у якому суворо дотримуються вимоги, щодо забезпечення прав дитини, які закріплені у основних державних документах:</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 Конституції України; </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 Конвенції </a:t>
            </a:r>
            <a:r>
              <a:rPr lang="ru-RU" sz="2000" dirty="0" smtClean="0">
                <a:latin typeface="Times New Roman" pitchFamily="18" charset="0"/>
                <a:cs typeface="Times New Roman" pitchFamily="18" charset="0"/>
              </a:rPr>
              <a:t>ООН </a:t>
            </a:r>
            <a:r>
              <a:rPr lang="uk-UA" sz="2000" dirty="0" smtClean="0">
                <a:latin typeface="Times New Roman" pitchFamily="18" charset="0"/>
                <a:cs typeface="Times New Roman" pitchFamily="18" charset="0"/>
              </a:rPr>
              <a:t>про права дитини;</a:t>
            </a:r>
            <a:endParaRPr lang="ru-RU" sz="2000" dirty="0" smtClean="0">
              <a:latin typeface="Times New Roman" pitchFamily="18" charset="0"/>
              <a:cs typeface="Times New Roman" pitchFamily="18" charset="0"/>
            </a:endParaRPr>
          </a:p>
          <a:p>
            <a:pPr algn="just">
              <a:buFontTx/>
              <a:buChar char="-"/>
            </a:pPr>
            <a:r>
              <a:rPr lang="uk-UA" sz="2000" dirty="0" smtClean="0">
                <a:latin typeface="Times New Roman" pitchFamily="18" charset="0"/>
                <a:cs typeface="Times New Roman" pitchFamily="18" charset="0"/>
              </a:rPr>
              <a:t>Законі України «Про охорону дитинства». </a:t>
            </a:r>
          </a:p>
          <a:p>
            <a:pPr algn="just"/>
            <a:r>
              <a:rPr lang="uk-UA" sz="2000" dirty="0" smtClean="0">
                <a:latin typeface="Times New Roman" pitchFamily="18" charset="0"/>
                <a:cs typeface="Times New Roman" pitchFamily="18" charset="0"/>
              </a:rPr>
              <a:t>       </a:t>
            </a:r>
          </a:p>
          <a:p>
            <a:pPr algn="just"/>
            <a:r>
              <a:rPr lang="uk-UA" sz="2000" dirty="0" smtClean="0">
                <a:latin typeface="Times New Roman" pitchFamily="18" charset="0"/>
                <a:cs typeface="Times New Roman" pitchFamily="18" charset="0"/>
              </a:rPr>
              <a:t>     Для виявлення дітей пільгового контингенту у вересні 2021р, було проведено соціальне опитування сімей. Складений соціальний паспорт   ЗДО № 1 «Теремок».  Були розроблені відповідні напрямки роботи з дітьми із багатодітних сімей, </a:t>
            </a:r>
            <a:r>
              <a:rPr lang="uk-UA" sz="2000" dirty="0" err="1" smtClean="0">
                <a:latin typeface="Times New Roman" pitchFamily="18" charset="0"/>
                <a:cs typeface="Times New Roman" pitchFamily="18" charset="0"/>
              </a:rPr>
              <a:t>сімей</a:t>
            </a:r>
            <a:r>
              <a:rPr lang="uk-UA" sz="2000" dirty="0" smtClean="0">
                <a:latin typeface="Times New Roman" pitchFamily="18" charset="0"/>
                <a:cs typeface="Times New Roman" pitchFamily="18" charset="0"/>
              </a:rPr>
              <a:t>, діти яких потребують соціальної підтримки. З батьками та членами родин проведена роз'яснювальна робота, щодо права користування пільгами. Протягом року сім'ям надавались консультації вихователями, практичним психологом, зокрема щодо підтримки в умовах воєнного стану.    </a:t>
            </a:r>
            <a:endParaRPr lang="ru-RU" sz="2000" b="1" dirty="0" smtClean="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pPr algn="ctr"/>
            <a:endParaRPr lang="ru-RU" sz="2000" b="1" dirty="0" smtClean="0">
              <a:latin typeface="Times New Roman" pitchFamily="18" charset="0"/>
              <a:cs typeface="Times New Roman" pitchFamily="18" charset="0"/>
            </a:endParaRPr>
          </a:p>
          <a:p>
            <a:pPr algn="ctr"/>
            <a:endParaRPr lang="ru-RU" sz="4000" b="1" dirty="0">
              <a:latin typeface="Times New Roman" pitchFamily="18" charset="0"/>
              <a:cs typeface="Times New Roman" pitchFamily="18" charset="0"/>
            </a:endParaRPr>
          </a:p>
        </p:txBody>
      </p:sp>
      <p:sp>
        <p:nvSpPr>
          <p:cNvPr id="11" name="TextBox 10"/>
          <p:cNvSpPr txBox="1"/>
          <p:nvPr/>
        </p:nvSpPr>
        <p:spPr>
          <a:xfrm>
            <a:off x="285720" y="1214422"/>
            <a:ext cx="8643998" cy="1154162"/>
          </a:xfrm>
          <a:prstGeom prst="rect">
            <a:avLst/>
          </a:prstGeom>
          <a:noFill/>
        </p:spPr>
        <p:txBody>
          <a:bodyPr wrap="square" rtlCol="0">
            <a:spAutoFit/>
          </a:bodyPr>
          <a:lstStyle/>
          <a:p>
            <a:pPr>
              <a:lnSpc>
                <a:spcPct val="200000"/>
              </a:lnSpc>
              <a:spcBef>
                <a:spcPts val="1800"/>
              </a:spcBef>
              <a:spcAft>
                <a:spcPts val="1800"/>
              </a:spcAft>
            </a:pPr>
            <a:endParaRPr lang="uk-UA" dirty="0" smtClean="0">
              <a:latin typeface="Times New Roman" pitchFamily="18" charset="0"/>
              <a:cs typeface="Times New Roman" pitchFamily="18" charset="0"/>
            </a:endParaRPr>
          </a:p>
          <a:p>
            <a:pPr>
              <a:buFont typeface="Arial" pitchFamily="34" charset="0"/>
              <a:buChar char="•"/>
            </a:pPr>
            <a:endParaRPr lang="ru-RU" dirty="0" smtClean="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10" name="TextBox 9"/>
          <p:cNvSpPr txBox="1"/>
          <p:nvPr/>
        </p:nvSpPr>
        <p:spPr>
          <a:xfrm>
            <a:off x="928662" y="357166"/>
            <a:ext cx="7358114" cy="1646605"/>
          </a:xfrm>
          <a:prstGeom prst="rect">
            <a:avLst/>
          </a:prstGeom>
          <a:noFill/>
        </p:spPr>
        <p:txBody>
          <a:bodyPr wrap="square" rtlCol="0">
            <a:spAutoFit/>
          </a:bodyPr>
          <a:lstStyle/>
          <a:p>
            <a:pPr algn="ctr"/>
            <a:r>
              <a:rPr lang="uk-UA" sz="3200" b="1" dirty="0" smtClean="0">
                <a:solidFill>
                  <a:schemeClr val="accent4"/>
                </a:solidFill>
                <a:latin typeface="Times New Roman" pitchFamily="18" charset="0"/>
                <a:cs typeface="Times New Roman" pitchFamily="18" charset="0"/>
              </a:rPr>
              <a:t>Соціальний паспорт ЗДО</a:t>
            </a:r>
          </a:p>
          <a:p>
            <a:pPr algn="ctr"/>
            <a:endParaRPr lang="uk-UA" sz="900" b="1" dirty="0" smtClean="0">
              <a:solidFill>
                <a:srgbClr val="7030A0"/>
              </a:solidFill>
              <a:latin typeface="Times New Roman" pitchFamily="18" charset="0"/>
              <a:cs typeface="Times New Roman" pitchFamily="18" charset="0"/>
            </a:endParaRPr>
          </a:p>
          <a:p>
            <a:pPr algn="ctr"/>
            <a:endParaRPr lang="ru-RU" sz="2000" b="1" dirty="0" smtClean="0">
              <a:latin typeface="Times New Roman" pitchFamily="18" charset="0"/>
              <a:cs typeface="Times New Roman" pitchFamily="18" charset="0"/>
            </a:endParaRPr>
          </a:p>
          <a:p>
            <a:pPr algn="ctr"/>
            <a:endParaRPr lang="ru-RU" sz="4000" b="1" dirty="0">
              <a:latin typeface="Times New Roman" pitchFamily="18" charset="0"/>
              <a:cs typeface="Times New Roman" pitchFamily="18" charset="0"/>
            </a:endParaRPr>
          </a:p>
        </p:txBody>
      </p:sp>
      <p:sp>
        <p:nvSpPr>
          <p:cNvPr id="11" name="TextBox 10"/>
          <p:cNvSpPr txBox="1"/>
          <p:nvPr/>
        </p:nvSpPr>
        <p:spPr>
          <a:xfrm>
            <a:off x="285720" y="1214422"/>
            <a:ext cx="8643998" cy="1154162"/>
          </a:xfrm>
          <a:prstGeom prst="rect">
            <a:avLst/>
          </a:prstGeom>
          <a:noFill/>
        </p:spPr>
        <p:txBody>
          <a:bodyPr wrap="square" rtlCol="0">
            <a:spAutoFit/>
          </a:bodyPr>
          <a:lstStyle/>
          <a:p>
            <a:pPr>
              <a:lnSpc>
                <a:spcPct val="200000"/>
              </a:lnSpc>
              <a:spcBef>
                <a:spcPts val="1800"/>
              </a:spcBef>
              <a:spcAft>
                <a:spcPts val="1800"/>
              </a:spcAft>
            </a:pPr>
            <a:endParaRPr lang="uk-UA" dirty="0" smtClean="0">
              <a:latin typeface="Times New Roman" pitchFamily="18" charset="0"/>
              <a:cs typeface="Times New Roman" pitchFamily="18" charset="0"/>
            </a:endParaRPr>
          </a:p>
          <a:p>
            <a:pPr>
              <a:buFont typeface="Arial" pitchFamily="34" charset="0"/>
              <a:buChar char="•"/>
            </a:pPr>
            <a:endParaRPr lang="ru-RU" dirty="0" smtClean="0">
              <a:latin typeface="Times New Roman" pitchFamily="18" charset="0"/>
              <a:cs typeface="Times New Roman" pitchFamily="18" charset="0"/>
            </a:endParaRPr>
          </a:p>
        </p:txBody>
      </p:sp>
      <p:graphicFrame>
        <p:nvGraphicFramePr>
          <p:cNvPr id="6" name="Объект 1"/>
          <p:cNvGraphicFramePr/>
          <p:nvPr/>
        </p:nvGraphicFramePr>
        <p:xfrm>
          <a:off x="857224" y="1571612"/>
          <a:ext cx="7500990" cy="43272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Объект 1"/>
          <p:cNvGraphicFramePr/>
          <p:nvPr/>
        </p:nvGraphicFramePr>
        <p:xfrm>
          <a:off x="714348" y="1571612"/>
          <a:ext cx="7715304" cy="435771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10" name="TextBox 9"/>
          <p:cNvSpPr txBox="1"/>
          <p:nvPr/>
        </p:nvSpPr>
        <p:spPr>
          <a:xfrm>
            <a:off x="2643174" y="285728"/>
            <a:ext cx="5143536" cy="369332"/>
          </a:xfrm>
          <a:prstGeom prst="rect">
            <a:avLst/>
          </a:prstGeom>
          <a:noFill/>
        </p:spPr>
        <p:txBody>
          <a:bodyPr wrap="square" rtlCol="0">
            <a:spAutoFit/>
          </a:bodyPr>
          <a:lstStyle/>
          <a:p>
            <a:r>
              <a:rPr lang="uk-UA" dirty="0" smtClean="0"/>
              <a:t>Педагогічні ради</a:t>
            </a:r>
            <a:endParaRPr lang="ru-RU" dirty="0"/>
          </a:p>
        </p:txBody>
      </p:sp>
      <p:sp>
        <p:nvSpPr>
          <p:cNvPr id="11" name="TextBox 10"/>
          <p:cNvSpPr txBox="1"/>
          <p:nvPr/>
        </p:nvSpPr>
        <p:spPr>
          <a:xfrm>
            <a:off x="1142976" y="1428736"/>
            <a:ext cx="7358114" cy="3970318"/>
          </a:xfrm>
          <a:prstGeom prst="rect">
            <a:avLst/>
          </a:prstGeom>
          <a:noFill/>
        </p:spPr>
        <p:txBody>
          <a:bodyPr wrap="square" rtlCol="0">
            <a:spAutoFit/>
          </a:bodyPr>
          <a:lstStyle/>
          <a:p>
            <a:pPr>
              <a:buFont typeface="Arial" pitchFamily="34" charset="0"/>
              <a:buChar char="•"/>
            </a:pPr>
            <a:r>
              <a:rPr lang="ru-RU" dirty="0" err="1" smtClean="0"/>
              <a:t>Основні</a:t>
            </a:r>
            <a:r>
              <a:rPr lang="ru-RU" dirty="0" smtClean="0"/>
              <a:t> </a:t>
            </a:r>
            <a:r>
              <a:rPr lang="ru-RU" dirty="0" err="1" smtClean="0"/>
              <a:t>орієнтири</a:t>
            </a:r>
            <a:r>
              <a:rPr lang="ru-RU" dirty="0" smtClean="0"/>
              <a:t> нового </a:t>
            </a:r>
            <a:r>
              <a:rPr lang="ru-RU" dirty="0" err="1" smtClean="0"/>
              <a:t>навчального</a:t>
            </a:r>
            <a:r>
              <a:rPr lang="ru-RU" dirty="0" smtClean="0"/>
              <a:t> року у </a:t>
            </a:r>
            <a:r>
              <a:rPr lang="ru-RU" dirty="0" err="1" smtClean="0"/>
              <a:t>формуванні</a:t>
            </a:r>
            <a:r>
              <a:rPr lang="ru-RU" dirty="0" smtClean="0"/>
              <a:t> </a:t>
            </a:r>
            <a:r>
              <a:rPr lang="ru-RU" dirty="0" err="1" smtClean="0"/>
              <a:t>гармонійно</a:t>
            </a:r>
            <a:r>
              <a:rPr lang="ru-RU" dirty="0" smtClean="0"/>
              <a:t>  </a:t>
            </a:r>
            <a:r>
              <a:rPr lang="ru-RU" dirty="0" err="1" smtClean="0"/>
              <a:t>розвиненої</a:t>
            </a:r>
            <a:r>
              <a:rPr lang="ru-RU" dirty="0" smtClean="0"/>
              <a:t> </a:t>
            </a:r>
            <a:r>
              <a:rPr lang="ru-RU" dirty="0" err="1" smtClean="0"/>
              <a:t>особистості</a:t>
            </a:r>
            <a:r>
              <a:rPr lang="ru-RU" dirty="0" smtClean="0"/>
              <a:t> </a:t>
            </a:r>
          </a:p>
          <a:p>
            <a:pPr>
              <a:buFont typeface="Arial" pitchFamily="34" charset="0"/>
              <a:buChar char="•"/>
            </a:pPr>
            <a:endParaRPr lang="ru-RU" dirty="0" smtClean="0"/>
          </a:p>
          <a:p>
            <a:pPr>
              <a:buFont typeface="Arial" pitchFamily="34" charset="0"/>
              <a:buChar char="•"/>
            </a:pPr>
            <a:r>
              <a:rPr lang="ru-RU" dirty="0" err="1" smtClean="0"/>
              <a:t>Формування</a:t>
            </a:r>
            <a:r>
              <a:rPr lang="ru-RU" dirty="0" smtClean="0"/>
              <a:t> </a:t>
            </a:r>
            <a:r>
              <a:rPr lang="ru-RU" dirty="0" err="1" smtClean="0"/>
              <a:t>природничо-екологічної</a:t>
            </a:r>
            <a:r>
              <a:rPr lang="ru-RU" dirty="0" smtClean="0"/>
              <a:t> </a:t>
            </a:r>
            <a:r>
              <a:rPr lang="ru-RU" dirty="0" err="1" smtClean="0"/>
              <a:t>компетентності</a:t>
            </a:r>
            <a:r>
              <a:rPr lang="ru-RU" dirty="0" smtClean="0"/>
              <a:t> </a:t>
            </a:r>
            <a:r>
              <a:rPr lang="ru-RU" dirty="0" err="1" smtClean="0"/>
              <a:t>сучасного</a:t>
            </a:r>
            <a:r>
              <a:rPr lang="ru-RU" dirty="0" smtClean="0"/>
              <a:t> </a:t>
            </a:r>
            <a:r>
              <a:rPr lang="ru-RU" dirty="0" err="1" smtClean="0"/>
              <a:t>дошкільника</a:t>
            </a:r>
            <a:r>
              <a:rPr lang="ru-RU" dirty="0" smtClean="0"/>
              <a:t> </a:t>
            </a:r>
          </a:p>
          <a:p>
            <a:pPr>
              <a:buFont typeface="Arial" pitchFamily="34" charset="0"/>
              <a:buChar char="•"/>
            </a:pPr>
            <a:endParaRPr lang="ru-RU" dirty="0" smtClean="0"/>
          </a:p>
          <a:p>
            <a:pPr>
              <a:buFont typeface="Arial" pitchFamily="34" charset="0"/>
              <a:buChar char="•"/>
            </a:pPr>
            <a:r>
              <a:rPr lang="ru-RU" dirty="0" err="1" smtClean="0"/>
              <a:t>Підвищення</a:t>
            </a:r>
            <a:r>
              <a:rPr lang="ru-RU" dirty="0" smtClean="0"/>
              <a:t> кваліфікації </a:t>
            </a:r>
            <a:r>
              <a:rPr lang="ru-RU" dirty="0" err="1" smtClean="0"/>
              <a:t>педагогічних</a:t>
            </a:r>
            <a:r>
              <a:rPr lang="ru-RU" dirty="0" smtClean="0"/>
              <a:t> </a:t>
            </a:r>
            <a:r>
              <a:rPr lang="ru-RU" dirty="0" err="1" smtClean="0"/>
              <a:t>працівників</a:t>
            </a:r>
            <a:endParaRPr lang="ru-RU" dirty="0" smtClean="0"/>
          </a:p>
          <a:p>
            <a:pPr>
              <a:buFont typeface="Arial" pitchFamily="34" charset="0"/>
              <a:buChar char="•"/>
            </a:pPr>
            <a:endParaRPr lang="ru-RU" dirty="0" smtClean="0"/>
          </a:p>
          <a:p>
            <a:pPr>
              <a:buFont typeface="Arial" pitchFamily="34" charset="0"/>
              <a:buChar char="•"/>
            </a:pPr>
            <a:r>
              <a:rPr lang="ru-RU" dirty="0" err="1" smtClean="0"/>
              <a:t>Самореалізація</a:t>
            </a:r>
            <a:r>
              <a:rPr lang="ru-RU" dirty="0" smtClean="0"/>
              <a:t> </a:t>
            </a:r>
            <a:r>
              <a:rPr lang="ru-RU" dirty="0" err="1" smtClean="0"/>
              <a:t>дітей</a:t>
            </a:r>
            <a:r>
              <a:rPr lang="ru-RU" dirty="0" smtClean="0"/>
              <a:t> </a:t>
            </a:r>
            <a:r>
              <a:rPr lang="ru-RU" dirty="0" err="1" smtClean="0"/>
              <a:t>дошкільного</a:t>
            </a:r>
            <a:r>
              <a:rPr lang="ru-RU" dirty="0" smtClean="0"/>
              <a:t> </a:t>
            </a:r>
            <a:r>
              <a:rPr lang="ru-RU" dirty="0" err="1" smtClean="0"/>
              <a:t>віку</a:t>
            </a:r>
            <a:r>
              <a:rPr lang="ru-RU" dirty="0" smtClean="0"/>
              <a:t> через </a:t>
            </a:r>
            <a:r>
              <a:rPr lang="ru-RU" dirty="0" err="1" smtClean="0"/>
              <a:t>різні</a:t>
            </a:r>
            <a:r>
              <a:rPr lang="ru-RU" dirty="0" smtClean="0"/>
              <a:t> </a:t>
            </a:r>
            <a:r>
              <a:rPr lang="ru-RU" dirty="0" err="1" smtClean="0"/>
              <a:t>види</a:t>
            </a:r>
            <a:r>
              <a:rPr lang="ru-RU" dirty="0" smtClean="0"/>
              <a:t> </a:t>
            </a:r>
            <a:r>
              <a:rPr lang="ru-RU" dirty="0" err="1" smtClean="0"/>
              <a:t>мистецької</a:t>
            </a:r>
            <a:r>
              <a:rPr lang="ru-RU" dirty="0" smtClean="0"/>
              <a:t> </a:t>
            </a:r>
            <a:r>
              <a:rPr lang="ru-RU" dirty="0" err="1" smtClean="0"/>
              <a:t>діяльності</a:t>
            </a:r>
            <a:endParaRPr lang="ru-RU" dirty="0" smtClean="0"/>
          </a:p>
          <a:p>
            <a:pPr>
              <a:buFont typeface="Arial" pitchFamily="34" charset="0"/>
              <a:buChar char="•"/>
            </a:pPr>
            <a:endParaRPr lang="ru-RU" dirty="0" smtClean="0"/>
          </a:p>
          <a:p>
            <a:pPr>
              <a:buFont typeface="Arial" pitchFamily="34" charset="0"/>
              <a:buChar char="•"/>
            </a:pPr>
            <a:r>
              <a:rPr lang="ru-RU" dirty="0" err="1" smtClean="0"/>
              <a:t>Атестація</a:t>
            </a:r>
            <a:r>
              <a:rPr lang="ru-RU" dirty="0" smtClean="0"/>
              <a:t> </a:t>
            </a:r>
            <a:r>
              <a:rPr lang="ru-RU" dirty="0" err="1" smtClean="0"/>
              <a:t>педагогічних</a:t>
            </a:r>
            <a:r>
              <a:rPr lang="ru-RU" dirty="0" smtClean="0"/>
              <a:t> </a:t>
            </a:r>
            <a:r>
              <a:rPr lang="ru-RU" dirty="0" err="1" smtClean="0"/>
              <a:t>працівників</a:t>
            </a:r>
            <a:endParaRPr lang="ru-RU" dirty="0" smtClean="0"/>
          </a:p>
          <a:p>
            <a:pPr>
              <a:buFont typeface="Arial" pitchFamily="34" charset="0"/>
              <a:buChar char="•"/>
            </a:pPr>
            <a:endParaRPr lang="ru-RU" dirty="0" smtClean="0"/>
          </a:p>
          <a:p>
            <a:pPr>
              <a:buFont typeface="Arial" pitchFamily="34" charset="0"/>
              <a:buChar char="•"/>
            </a:pPr>
            <a:r>
              <a:rPr lang="ru-RU" dirty="0" err="1" smtClean="0"/>
              <a:t>Підсумки</a:t>
            </a:r>
            <a:r>
              <a:rPr lang="ru-RU" dirty="0" smtClean="0"/>
              <a:t> </a:t>
            </a:r>
            <a:r>
              <a:rPr lang="ru-RU" dirty="0" err="1" smtClean="0"/>
              <a:t>освітньої</a:t>
            </a:r>
            <a:r>
              <a:rPr lang="ru-RU" dirty="0" smtClean="0"/>
              <a:t> </a:t>
            </a:r>
            <a:r>
              <a:rPr lang="ru-RU" dirty="0" err="1" smtClean="0"/>
              <a:t>роботи</a:t>
            </a:r>
            <a:r>
              <a:rPr lang="ru-RU" dirty="0" smtClean="0"/>
              <a:t> за 2021 - 2022 </a:t>
            </a:r>
            <a:r>
              <a:rPr lang="ru-RU" dirty="0" err="1" smtClean="0"/>
              <a:t>навчальний</a:t>
            </a:r>
            <a:r>
              <a:rPr lang="ru-RU" dirty="0" smtClean="0"/>
              <a:t> </a:t>
            </a:r>
            <a:r>
              <a:rPr lang="ru-RU" dirty="0" err="1" smtClean="0"/>
              <a:t>рік</a:t>
            </a:r>
            <a:endParaRPr lang="ru-RU" dirty="0"/>
          </a:p>
        </p:txBody>
      </p:sp>
      <p:pic>
        <p:nvPicPr>
          <p:cNvPr id="6" name="Содержимое 3" descr="1603958135_24-p-zelenii-fon-dlya-prezentatsii-powerpoint-27.jpg"/>
          <p:cNvPicPr>
            <a:picLocks noChangeAspect="1"/>
          </p:cNvPicPr>
          <p:nvPr/>
        </p:nvPicPr>
        <p:blipFill>
          <a:blip r:embed="rId2"/>
          <a:stretch>
            <a:fillRect/>
          </a:stretch>
        </p:blipFill>
        <p:spPr>
          <a:xfrm>
            <a:off x="1" y="0"/>
            <a:ext cx="9143999" cy="6858000"/>
          </a:xfrm>
          <a:prstGeom prst="rect">
            <a:avLst/>
          </a:prstGeom>
        </p:spPr>
      </p:pic>
      <p:sp>
        <p:nvSpPr>
          <p:cNvPr id="8" name="Прямоугольник 7"/>
          <p:cNvSpPr/>
          <p:nvPr/>
        </p:nvSpPr>
        <p:spPr>
          <a:xfrm>
            <a:off x="857224" y="285728"/>
            <a:ext cx="7215238" cy="1200329"/>
          </a:xfrm>
          <a:prstGeom prst="rect">
            <a:avLst/>
          </a:prstGeom>
        </p:spPr>
        <p:txBody>
          <a:bodyPr wrap="square">
            <a:spAutoFit/>
          </a:bodyPr>
          <a:lstStyle/>
          <a:p>
            <a:pPr algn="ctr"/>
            <a:r>
              <a:rPr lang="ru-RU" sz="2400" b="1" dirty="0" smtClean="0">
                <a:solidFill>
                  <a:schemeClr val="accent4"/>
                </a:solidFill>
                <a:latin typeface="Times New Roman" pitchFamily="18" charset="0"/>
                <a:cs typeface="Times New Roman" pitchFamily="18" charset="0"/>
              </a:rPr>
              <a:t>Система </a:t>
            </a:r>
            <a:r>
              <a:rPr lang="ru-RU" sz="2400" b="1" dirty="0" err="1" smtClean="0">
                <a:solidFill>
                  <a:schemeClr val="accent4"/>
                </a:solidFill>
                <a:latin typeface="Times New Roman" pitchFamily="18" charset="0"/>
                <a:cs typeface="Times New Roman" pitchFamily="18" charset="0"/>
              </a:rPr>
              <a:t>роботи</a:t>
            </a:r>
            <a:r>
              <a:rPr lang="ru-RU" sz="2400" b="1" dirty="0" smtClean="0">
                <a:solidFill>
                  <a:schemeClr val="accent4"/>
                </a:solidFill>
                <a:latin typeface="Times New Roman" pitchFamily="18" charset="0"/>
                <a:cs typeface="Times New Roman" pitchFamily="18" charset="0"/>
              </a:rPr>
              <a:t> закладу </a:t>
            </a:r>
            <a:r>
              <a:rPr lang="ru-RU" sz="2400" b="1" dirty="0" err="1" smtClean="0">
                <a:solidFill>
                  <a:schemeClr val="accent4"/>
                </a:solidFill>
                <a:latin typeface="Times New Roman" pitchFamily="18" charset="0"/>
                <a:cs typeface="Times New Roman" pitchFamily="18" charset="0"/>
              </a:rPr>
              <a:t>щодо</a:t>
            </a:r>
            <a:r>
              <a:rPr lang="ru-RU" sz="2400" b="1" dirty="0" smtClean="0">
                <a:solidFill>
                  <a:schemeClr val="accent4"/>
                </a:solidFill>
                <a:latin typeface="Times New Roman" pitchFamily="18" charset="0"/>
                <a:cs typeface="Times New Roman" pitchFamily="18" charset="0"/>
              </a:rPr>
              <a:t>  </a:t>
            </a:r>
            <a:r>
              <a:rPr lang="ru-RU" sz="2400" b="1" dirty="0" err="1" smtClean="0">
                <a:solidFill>
                  <a:schemeClr val="accent4"/>
                </a:solidFill>
                <a:latin typeface="Times New Roman" pitchFamily="18" charset="0"/>
                <a:cs typeface="Times New Roman" pitchFamily="18" charset="0"/>
              </a:rPr>
              <a:t>охорони</a:t>
            </a:r>
            <a:r>
              <a:rPr lang="ru-RU" sz="2400" b="1" dirty="0" smtClean="0">
                <a:solidFill>
                  <a:schemeClr val="accent4"/>
                </a:solidFill>
                <a:latin typeface="Times New Roman" pitchFamily="18" charset="0"/>
                <a:cs typeface="Times New Roman" pitchFamily="18" charset="0"/>
              </a:rPr>
              <a:t> здоров</a:t>
            </a:r>
            <a:r>
              <a:rPr lang="en-US" sz="2400" b="1" dirty="0" smtClean="0">
                <a:solidFill>
                  <a:schemeClr val="accent4"/>
                </a:solidFill>
                <a:latin typeface="Times New Roman" pitchFamily="18" charset="0"/>
                <a:cs typeface="Times New Roman" pitchFamily="18" charset="0"/>
              </a:rPr>
              <a:t>’</a:t>
            </a:r>
            <a:r>
              <a:rPr lang="ru-RU" sz="2400" b="1" dirty="0" smtClean="0">
                <a:solidFill>
                  <a:schemeClr val="accent4"/>
                </a:solidFill>
                <a:latin typeface="Times New Roman" pitchFamily="18" charset="0"/>
                <a:cs typeface="Times New Roman" pitchFamily="18" charset="0"/>
              </a:rPr>
              <a:t>я </a:t>
            </a:r>
            <a:r>
              <a:rPr lang="ru-RU" sz="2400" b="1" dirty="0" err="1" smtClean="0">
                <a:solidFill>
                  <a:schemeClr val="accent4"/>
                </a:solidFill>
                <a:latin typeface="Times New Roman" pitchFamily="18" charset="0"/>
                <a:cs typeface="Times New Roman" pitchFamily="18" charset="0"/>
              </a:rPr>
              <a:t>учасників</a:t>
            </a:r>
            <a:r>
              <a:rPr lang="ru-RU" sz="2400" b="1" dirty="0" smtClean="0">
                <a:solidFill>
                  <a:schemeClr val="accent4"/>
                </a:solidFill>
                <a:latin typeface="Times New Roman" pitchFamily="18" charset="0"/>
                <a:cs typeface="Times New Roman" pitchFamily="18" charset="0"/>
              </a:rPr>
              <a:t> </a:t>
            </a:r>
            <a:r>
              <a:rPr lang="ru-RU" sz="2400" b="1" dirty="0" err="1" smtClean="0">
                <a:solidFill>
                  <a:schemeClr val="accent4"/>
                </a:solidFill>
                <a:latin typeface="Times New Roman" pitchFamily="18" charset="0"/>
                <a:cs typeface="Times New Roman" pitchFamily="18" charset="0"/>
              </a:rPr>
              <a:t>освітнього</a:t>
            </a:r>
            <a:r>
              <a:rPr lang="ru-RU" sz="2400" b="1" dirty="0" smtClean="0">
                <a:solidFill>
                  <a:schemeClr val="accent4"/>
                </a:solidFill>
                <a:latin typeface="Times New Roman" pitchFamily="18" charset="0"/>
                <a:cs typeface="Times New Roman" pitchFamily="18" charset="0"/>
              </a:rPr>
              <a:t> </a:t>
            </a:r>
            <a:r>
              <a:rPr lang="ru-RU" sz="2400" b="1" dirty="0" err="1" smtClean="0">
                <a:solidFill>
                  <a:schemeClr val="accent4"/>
                </a:solidFill>
                <a:latin typeface="Times New Roman" pitchFamily="18" charset="0"/>
                <a:cs typeface="Times New Roman" pitchFamily="18" charset="0"/>
              </a:rPr>
              <a:t>процесу</a:t>
            </a:r>
            <a:r>
              <a:rPr lang="ru-RU" sz="2400" b="1" dirty="0" smtClean="0">
                <a:solidFill>
                  <a:schemeClr val="accent4"/>
                </a:solidFill>
                <a:latin typeface="Times New Roman" pitchFamily="18" charset="0"/>
                <a:cs typeface="Times New Roman" pitchFamily="18" charset="0"/>
              </a:rPr>
              <a:t>, </a:t>
            </a:r>
            <a:r>
              <a:rPr lang="ru-RU" sz="2400" b="1" dirty="0" err="1" smtClean="0">
                <a:solidFill>
                  <a:schemeClr val="accent4"/>
                </a:solidFill>
                <a:latin typeface="Times New Roman" pitchFamily="18" charset="0"/>
                <a:cs typeface="Times New Roman" pitchFamily="18" charset="0"/>
              </a:rPr>
              <a:t>попередження</a:t>
            </a:r>
            <a:r>
              <a:rPr lang="ru-RU" sz="2400" b="1" dirty="0" smtClean="0">
                <a:solidFill>
                  <a:schemeClr val="accent4"/>
                </a:solidFill>
                <a:latin typeface="Times New Roman" pitchFamily="18" charset="0"/>
                <a:cs typeface="Times New Roman" pitchFamily="18" charset="0"/>
              </a:rPr>
              <a:t> травматизму</a:t>
            </a:r>
            <a:endParaRPr lang="ru-RU" sz="2400" dirty="0">
              <a:solidFill>
                <a:schemeClr val="accent4"/>
              </a:solidFill>
              <a:latin typeface="Times New Roman" pitchFamily="18" charset="0"/>
              <a:cs typeface="Times New Roman" pitchFamily="18" charset="0"/>
            </a:endParaRPr>
          </a:p>
        </p:txBody>
      </p:sp>
      <p:sp>
        <p:nvSpPr>
          <p:cNvPr id="3073" name="Rectangle 1"/>
          <p:cNvSpPr>
            <a:spLocks noChangeArrowheads="1"/>
          </p:cNvSpPr>
          <p:nvPr/>
        </p:nvSpPr>
        <p:spPr bwMode="auto">
          <a:xfrm>
            <a:off x="214282" y="1500174"/>
            <a:ext cx="864399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2000" dirty="0" smtClean="0">
                <a:latin typeface="Times New Roman" pitchFamily="18" charset="0"/>
                <a:cs typeface="Times New Roman" pitchFamily="18" charset="0"/>
              </a:rPr>
              <a:t>       Керуючись документами, що регламентують діяльність ЗДО (Закони України «Про дошкільну освіту», «Про охорону дитинства», «Про попередження насильства в сім’ї»), робота у 2021-2022 навчальному році була спрямована на виховання в учасників освітнього процесу якостей свідомого і обов’язкового виконання правил і норм безпечної поведінки в повсякденній діяльності і в умовах надзвичайної ситуації; формування навиків безпечної поведінки у різних нестандартних ситуаціях.</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     ЗДО забезпечений засобами індивідуального захисту для роботи під час карантину безконтактними термометрами для проведення якісного ранкового прийому. Для батьків, працівників закладу підготовлена наочна агітація, інформаційний матеріал, буклети про збереження здоров’я та безпеки дітей, про дотримання протиепідемічних заходів під час карантину.</a:t>
            </a:r>
            <a:endParaRPr lang="ru-RU" sz="2000" dirty="0" smtClean="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1603958135_24-p-zelenii-fon-dlya-prezentatsii-powerpoint-27.jpg"/>
          <p:cNvPicPr>
            <a:picLocks noChangeAspect="1"/>
          </p:cNvPicPr>
          <p:nvPr/>
        </p:nvPicPr>
        <p:blipFill>
          <a:blip r:embed="rId2"/>
          <a:stretch>
            <a:fillRect/>
          </a:stretch>
        </p:blipFill>
        <p:spPr>
          <a:xfrm>
            <a:off x="1" y="0"/>
            <a:ext cx="9143999" cy="6858000"/>
          </a:xfrm>
          <a:prstGeom prst="rect">
            <a:avLst/>
          </a:prstGeom>
        </p:spPr>
      </p:pic>
      <p:sp>
        <p:nvSpPr>
          <p:cNvPr id="5" name="Rectangle 1"/>
          <p:cNvSpPr>
            <a:spLocks noChangeArrowheads="1"/>
          </p:cNvSpPr>
          <p:nvPr/>
        </p:nvSpPr>
        <p:spPr bwMode="auto">
          <a:xfrm>
            <a:off x="214282" y="857232"/>
            <a:ext cx="864399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2000" dirty="0" smtClean="0">
                <a:latin typeface="Times New Roman" pitchFamily="18" charset="0"/>
                <a:cs typeface="Times New Roman" pitchFamily="18" charset="0"/>
              </a:rPr>
              <a:t>      Протягом навчального року уся робота з навчання дітей безпечної поведінки не обмежувалася лише навчанням дітей норм і правил поведінки, а у практичному формуванні обачності, уміння орієнтуватися та швидко реагувати в екстремальних ситуаціях. </a:t>
            </a:r>
          </a:p>
          <a:p>
            <a:pPr algn="just"/>
            <a:r>
              <a:rPr lang="uk-UA" sz="2000" dirty="0" smtClean="0">
                <a:latin typeface="Times New Roman" pitchFamily="18" charset="0"/>
                <a:cs typeface="Times New Roman" pitchFamily="18" charset="0"/>
              </a:rPr>
              <a:t>    Проводились Тижні безпеки життєдіяльності, де діти та працівники закладу відпрацьовували дії під час виникнення надзвичайних ситуацій. </a:t>
            </a:r>
          </a:p>
          <a:p>
            <a:pPr algn="just"/>
            <a:r>
              <a:rPr lang="uk-UA" sz="2000" dirty="0" smtClean="0">
                <a:latin typeface="Times New Roman" pitchFamily="18" charset="0"/>
                <a:cs typeface="Times New Roman" pitchFamily="18" charset="0"/>
              </a:rPr>
              <a:t>     На нарадах при завідувачу ЗДО постійно розглядались питання щодо попередження дитячого травматизму, вчасно видавались накази з охорони праці, проводилися інструктажі з техніки безпеки.</a:t>
            </a:r>
            <a:r>
              <a:rPr lang="uk-UA" sz="2000" dirty="0" smtClean="0"/>
              <a:t> </a:t>
            </a:r>
          </a:p>
          <a:p>
            <a:pPr algn="just"/>
            <a:r>
              <a:rPr lang="uk-UA" sz="2000" dirty="0" smtClean="0">
                <a:latin typeface="Times New Roman" pitchFamily="18" charset="0"/>
                <a:cs typeface="Times New Roman" pitchFamily="18" charset="0"/>
              </a:rPr>
              <a:t>       У 2021 році відповідно до графіка відповідальні особи пройшли навчання </a:t>
            </a:r>
            <a:r>
              <a:rPr lang="uk-UA" sz="2000" b="1" dirty="0" smtClean="0">
                <a:latin typeface="Times New Roman" pitchFamily="18" charset="0"/>
                <a:cs typeface="Times New Roman" pitchFamily="18" charset="0"/>
              </a:rPr>
              <a:t>з цивільного захисту  – 2 чол.</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       Відповідно до вимог Закону України «Про охорону праці» адміністрація закладу спільно з профспілковим комітетом працюють над впровадженням державної політики в галузі охорони праці, яка базується на принципі пріоритету життя і здоров’я працівників та дітей відповідно до створення безпечних умов праці, навчання та виховання.  </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 </a:t>
            </a:r>
          </a:p>
          <a:p>
            <a:pPr algn="just"/>
            <a:endParaRPr lang="ru-RU" sz="2000" dirty="0" smtClean="0">
              <a:latin typeface="Times New Roman" pitchFamily="18" charset="0"/>
              <a:cs typeface="Times New Roman" pitchFamily="18" charset="0"/>
            </a:endParaRPr>
          </a:p>
          <a:p>
            <a:pPr algn="just"/>
            <a:endParaRPr lang="uk-UA" sz="2000" dirty="0" smtClean="0">
              <a:latin typeface="Times New Roman" pitchFamily="18" charset="0"/>
              <a:cs typeface="Times New Roman" pitchFamily="18" charset="0"/>
            </a:endParaRPr>
          </a:p>
          <a:p>
            <a:pPr algn="just"/>
            <a:endParaRPr lang="ru-RU" sz="2000" dirty="0" smtClean="0"/>
          </a:p>
          <a:p>
            <a:pPr algn="just"/>
            <a:endParaRPr lang="ru-RU" sz="2000" dirty="0" smtClean="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10" name="TextBox 9"/>
          <p:cNvSpPr txBox="1"/>
          <p:nvPr/>
        </p:nvSpPr>
        <p:spPr>
          <a:xfrm>
            <a:off x="2643174" y="285728"/>
            <a:ext cx="5143536" cy="369332"/>
          </a:xfrm>
          <a:prstGeom prst="rect">
            <a:avLst/>
          </a:prstGeom>
          <a:noFill/>
        </p:spPr>
        <p:txBody>
          <a:bodyPr wrap="square" rtlCol="0">
            <a:spAutoFit/>
          </a:bodyPr>
          <a:lstStyle/>
          <a:p>
            <a:r>
              <a:rPr lang="uk-UA" dirty="0" smtClean="0"/>
              <a:t>Педагогічні ради</a:t>
            </a:r>
            <a:endParaRPr lang="ru-RU" dirty="0"/>
          </a:p>
        </p:txBody>
      </p:sp>
      <p:sp>
        <p:nvSpPr>
          <p:cNvPr id="11" name="TextBox 10"/>
          <p:cNvSpPr txBox="1"/>
          <p:nvPr/>
        </p:nvSpPr>
        <p:spPr>
          <a:xfrm>
            <a:off x="1142976" y="1428736"/>
            <a:ext cx="7358114" cy="3970318"/>
          </a:xfrm>
          <a:prstGeom prst="rect">
            <a:avLst/>
          </a:prstGeom>
          <a:noFill/>
        </p:spPr>
        <p:txBody>
          <a:bodyPr wrap="square" rtlCol="0">
            <a:spAutoFit/>
          </a:bodyPr>
          <a:lstStyle/>
          <a:p>
            <a:pPr>
              <a:buFont typeface="Arial" pitchFamily="34" charset="0"/>
              <a:buChar char="•"/>
            </a:pPr>
            <a:r>
              <a:rPr lang="ru-RU" dirty="0" err="1" smtClean="0"/>
              <a:t>Основні</a:t>
            </a:r>
            <a:r>
              <a:rPr lang="ru-RU" dirty="0" smtClean="0"/>
              <a:t> </a:t>
            </a:r>
            <a:r>
              <a:rPr lang="ru-RU" dirty="0" err="1" smtClean="0"/>
              <a:t>орієнтири</a:t>
            </a:r>
            <a:r>
              <a:rPr lang="ru-RU" dirty="0" smtClean="0"/>
              <a:t> нового </a:t>
            </a:r>
            <a:r>
              <a:rPr lang="ru-RU" dirty="0" err="1" smtClean="0"/>
              <a:t>навчального</a:t>
            </a:r>
            <a:r>
              <a:rPr lang="ru-RU" dirty="0" smtClean="0"/>
              <a:t> року у </a:t>
            </a:r>
            <a:r>
              <a:rPr lang="ru-RU" dirty="0" err="1" smtClean="0"/>
              <a:t>формуванні</a:t>
            </a:r>
            <a:r>
              <a:rPr lang="ru-RU" dirty="0" smtClean="0"/>
              <a:t> </a:t>
            </a:r>
            <a:r>
              <a:rPr lang="ru-RU" dirty="0" err="1" smtClean="0"/>
              <a:t>гармонійно</a:t>
            </a:r>
            <a:r>
              <a:rPr lang="ru-RU" dirty="0" smtClean="0"/>
              <a:t>  </a:t>
            </a:r>
            <a:r>
              <a:rPr lang="ru-RU" dirty="0" err="1" smtClean="0"/>
              <a:t>розвиненої</a:t>
            </a:r>
            <a:r>
              <a:rPr lang="ru-RU" dirty="0" smtClean="0"/>
              <a:t> </a:t>
            </a:r>
            <a:r>
              <a:rPr lang="ru-RU" dirty="0" err="1" smtClean="0"/>
              <a:t>особистості</a:t>
            </a:r>
            <a:r>
              <a:rPr lang="ru-RU" dirty="0" smtClean="0"/>
              <a:t> </a:t>
            </a:r>
          </a:p>
          <a:p>
            <a:pPr>
              <a:buFont typeface="Arial" pitchFamily="34" charset="0"/>
              <a:buChar char="•"/>
            </a:pPr>
            <a:endParaRPr lang="ru-RU" dirty="0" smtClean="0"/>
          </a:p>
          <a:p>
            <a:pPr>
              <a:buFont typeface="Arial" pitchFamily="34" charset="0"/>
              <a:buChar char="•"/>
            </a:pPr>
            <a:r>
              <a:rPr lang="ru-RU" dirty="0" err="1" smtClean="0"/>
              <a:t>Формування</a:t>
            </a:r>
            <a:r>
              <a:rPr lang="ru-RU" dirty="0" smtClean="0"/>
              <a:t> </a:t>
            </a:r>
            <a:r>
              <a:rPr lang="ru-RU" dirty="0" err="1" smtClean="0"/>
              <a:t>природничо-екологічної</a:t>
            </a:r>
            <a:r>
              <a:rPr lang="ru-RU" dirty="0" smtClean="0"/>
              <a:t> </a:t>
            </a:r>
            <a:r>
              <a:rPr lang="ru-RU" dirty="0" err="1" smtClean="0"/>
              <a:t>компетентності</a:t>
            </a:r>
            <a:r>
              <a:rPr lang="ru-RU" dirty="0" smtClean="0"/>
              <a:t> </a:t>
            </a:r>
            <a:r>
              <a:rPr lang="ru-RU" dirty="0" err="1" smtClean="0"/>
              <a:t>сучасного</a:t>
            </a:r>
            <a:r>
              <a:rPr lang="ru-RU" dirty="0" smtClean="0"/>
              <a:t> </a:t>
            </a:r>
            <a:r>
              <a:rPr lang="ru-RU" dirty="0" err="1" smtClean="0"/>
              <a:t>дошкільника</a:t>
            </a:r>
            <a:r>
              <a:rPr lang="ru-RU" dirty="0" smtClean="0"/>
              <a:t> </a:t>
            </a:r>
          </a:p>
          <a:p>
            <a:pPr>
              <a:buFont typeface="Arial" pitchFamily="34" charset="0"/>
              <a:buChar char="•"/>
            </a:pPr>
            <a:endParaRPr lang="ru-RU" dirty="0" smtClean="0"/>
          </a:p>
          <a:p>
            <a:pPr>
              <a:buFont typeface="Arial" pitchFamily="34" charset="0"/>
              <a:buChar char="•"/>
            </a:pPr>
            <a:r>
              <a:rPr lang="ru-RU" dirty="0" err="1" smtClean="0"/>
              <a:t>Підвищення</a:t>
            </a:r>
            <a:r>
              <a:rPr lang="ru-RU" dirty="0" smtClean="0"/>
              <a:t> кваліфікації </a:t>
            </a:r>
            <a:r>
              <a:rPr lang="ru-RU" dirty="0" err="1" smtClean="0"/>
              <a:t>педагогічних</a:t>
            </a:r>
            <a:r>
              <a:rPr lang="ru-RU" dirty="0" smtClean="0"/>
              <a:t> </a:t>
            </a:r>
            <a:r>
              <a:rPr lang="ru-RU" dirty="0" err="1" smtClean="0"/>
              <a:t>працівників</a:t>
            </a:r>
            <a:endParaRPr lang="ru-RU" dirty="0" smtClean="0"/>
          </a:p>
          <a:p>
            <a:pPr>
              <a:buFont typeface="Arial" pitchFamily="34" charset="0"/>
              <a:buChar char="•"/>
            </a:pPr>
            <a:endParaRPr lang="ru-RU" dirty="0" smtClean="0"/>
          </a:p>
          <a:p>
            <a:pPr>
              <a:buFont typeface="Arial" pitchFamily="34" charset="0"/>
              <a:buChar char="•"/>
            </a:pPr>
            <a:r>
              <a:rPr lang="ru-RU" dirty="0" err="1" smtClean="0"/>
              <a:t>Самореалізація</a:t>
            </a:r>
            <a:r>
              <a:rPr lang="ru-RU" dirty="0" smtClean="0"/>
              <a:t> </a:t>
            </a:r>
            <a:r>
              <a:rPr lang="ru-RU" dirty="0" err="1" smtClean="0"/>
              <a:t>дітей</a:t>
            </a:r>
            <a:r>
              <a:rPr lang="ru-RU" dirty="0" smtClean="0"/>
              <a:t> </a:t>
            </a:r>
            <a:r>
              <a:rPr lang="ru-RU" dirty="0" err="1" smtClean="0"/>
              <a:t>дошкільного</a:t>
            </a:r>
            <a:r>
              <a:rPr lang="ru-RU" dirty="0" smtClean="0"/>
              <a:t> </a:t>
            </a:r>
            <a:r>
              <a:rPr lang="ru-RU" dirty="0" err="1" smtClean="0"/>
              <a:t>віку</a:t>
            </a:r>
            <a:r>
              <a:rPr lang="ru-RU" dirty="0" smtClean="0"/>
              <a:t> через </a:t>
            </a:r>
            <a:r>
              <a:rPr lang="ru-RU" dirty="0" err="1" smtClean="0"/>
              <a:t>різні</a:t>
            </a:r>
            <a:r>
              <a:rPr lang="ru-RU" dirty="0" smtClean="0"/>
              <a:t> </a:t>
            </a:r>
            <a:r>
              <a:rPr lang="ru-RU" dirty="0" err="1" smtClean="0"/>
              <a:t>види</a:t>
            </a:r>
            <a:r>
              <a:rPr lang="ru-RU" dirty="0" smtClean="0"/>
              <a:t> </a:t>
            </a:r>
            <a:r>
              <a:rPr lang="ru-RU" dirty="0" err="1" smtClean="0"/>
              <a:t>мистецької</a:t>
            </a:r>
            <a:r>
              <a:rPr lang="ru-RU" dirty="0" smtClean="0"/>
              <a:t> </a:t>
            </a:r>
            <a:r>
              <a:rPr lang="ru-RU" dirty="0" err="1" smtClean="0"/>
              <a:t>діяльності</a:t>
            </a:r>
            <a:endParaRPr lang="ru-RU" dirty="0" smtClean="0"/>
          </a:p>
          <a:p>
            <a:pPr>
              <a:buFont typeface="Arial" pitchFamily="34" charset="0"/>
              <a:buChar char="•"/>
            </a:pPr>
            <a:endParaRPr lang="ru-RU" dirty="0" smtClean="0"/>
          </a:p>
          <a:p>
            <a:pPr>
              <a:buFont typeface="Arial" pitchFamily="34" charset="0"/>
              <a:buChar char="•"/>
            </a:pPr>
            <a:r>
              <a:rPr lang="ru-RU" dirty="0" err="1" smtClean="0"/>
              <a:t>Атестація</a:t>
            </a:r>
            <a:r>
              <a:rPr lang="ru-RU" dirty="0" smtClean="0"/>
              <a:t> </a:t>
            </a:r>
            <a:r>
              <a:rPr lang="ru-RU" dirty="0" err="1" smtClean="0"/>
              <a:t>педагогічних</a:t>
            </a:r>
            <a:r>
              <a:rPr lang="ru-RU" dirty="0" smtClean="0"/>
              <a:t> </a:t>
            </a:r>
            <a:r>
              <a:rPr lang="ru-RU" dirty="0" err="1" smtClean="0"/>
              <a:t>працівників</a:t>
            </a:r>
            <a:endParaRPr lang="ru-RU" dirty="0" smtClean="0"/>
          </a:p>
          <a:p>
            <a:pPr>
              <a:buFont typeface="Arial" pitchFamily="34" charset="0"/>
              <a:buChar char="•"/>
            </a:pPr>
            <a:endParaRPr lang="ru-RU" dirty="0" smtClean="0"/>
          </a:p>
          <a:p>
            <a:pPr>
              <a:buFont typeface="Arial" pitchFamily="34" charset="0"/>
              <a:buChar char="•"/>
            </a:pPr>
            <a:r>
              <a:rPr lang="ru-RU" dirty="0" err="1" smtClean="0"/>
              <a:t>Підсумки</a:t>
            </a:r>
            <a:r>
              <a:rPr lang="ru-RU" dirty="0" smtClean="0"/>
              <a:t> </a:t>
            </a:r>
            <a:r>
              <a:rPr lang="ru-RU" dirty="0" err="1" smtClean="0"/>
              <a:t>освітньої</a:t>
            </a:r>
            <a:r>
              <a:rPr lang="ru-RU" dirty="0" smtClean="0"/>
              <a:t> </a:t>
            </a:r>
            <a:r>
              <a:rPr lang="ru-RU" dirty="0" err="1" smtClean="0"/>
              <a:t>роботи</a:t>
            </a:r>
            <a:r>
              <a:rPr lang="ru-RU" dirty="0" smtClean="0"/>
              <a:t> за 2021 - 2022 </a:t>
            </a:r>
            <a:r>
              <a:rPr lang="ru-RU" dirty="0" err="1" smtClean="0"/>
              <a:t>навчальний</a:t>
            </a:r>
            <a:r>
              <a:rPr lang="ru-RU" dirty="0" smtClean="0"/>
              <a:t> </a:t>
            </a:r>
            <a:r>
              <a:rPr lang="ru-RU" dirty="0" err="1" smtClean="0"/>
              <a:t>рік</a:t>
            </a:r>
            <a:endParaRPr lang="ru-RU" dirty="0"/>
          </a:p>
        </p:txBody>
      </p:sp>
      <p:pic>
        <p:nvPicPr>
          <p:cNvPr id="6" name="Содержимое 3" descr="1603958135_24-p-zelenii-fon-dlya-prezentatsii-powerpoint-27.jpg"/>
          <p:cNvPicPr>
            <a:picLocks noChangeAspect="1"/>
          </p:cNvPicPr>
          <p:nvPr/>
        </p:nvPicPr>
        <p:blipFill>
          <a:blip r:embed="rId2"/>
          <a:stretch>
            <a:fillRect/>
          </a:stretch>
        </p:blipFill>
        <p:spPr>
          <a:xfrm>
            <a:off x="0" y="0"/>
            <a:ext cx="9143999" cy="6858000"/>
          </a:xfrm>
          <a:prstGeom prst="rect">
            <a:avLst/>
          </a:prstGeom>
        </p:spPr>
      </p:pic>
      <p:sp>
        <p:nvSpPr>
          <p:cNvPr id="7" name="Прямоугольник 6"/>
          <p:cNvSpPr/>
          <p:nvPr/>
        </p:nvSpPr>
        <p:spPr>
          <a:xfrm>
            <a:off x="428596" y="285728"/>
            <a:ext cx="7858180" cy="954107"/>
          </a:xfrm>
          <a:prstGeom prst="rect">
            <a:avLst/>
          </a:prstGeom>
        </p:spPr>
        <p:txBody>
          <a:bodyPr wrap="square">
            <a:spAutoFit/>
          </a:bodyPr>
          <a:lstStyle/>
          <a:p>
            <a:pPr algn="ctr"/>
            <a:r>
              <a:rPr lang="ru-RU" sz="2800" b="1" dirty="0" err="1" smtClean="0">
                <a:solidFill>
                  <a:schemeClr val="accent4"/>
                </a:solidFill>
                <a:latin typeface="Times New Roman" pitchFamily="18" charset="0"/>
                <a:cs typeface="Times New Roman" pitchFamily="18" charset="0"/>
              </a:rPr>
              <a:t>Виконання</a:t>
            </a:r>
            <a:r>
              <a:rPr lang="ru-RU" sz="2800" b="1" dirty="0" smtClean="0">
                <a:solidFill>
                  <a:schemeClr val="accent4"/>
                </a:solidFill>
                <a:latin typeface="Times New Roman" pitchFamily="18" charset="0"/>
                <a:cs typeface="Times New Roman" pitchFamily="18" charset="0"/>
              </a:rPr>
              <a:t> Закону </a:t>
            </a:r>
            <a:r>
              <a:rPr lang="ru-RU" sz="2800" b="1" dirty="0" err="1" smtClean="0">
                <a:solidFill>
                  <a:schemeClr val="accent4"/>
                </a:solidFill>
                <a:latin typeface="Times New Roman" pitchFamily="18" charset="0"/>
                <a:cs typeface="Times New Roman" pitchFamily="18" charset="0"/>
              </a:rPr>
              <a:t>України</a:t>
            </a:r>
            <a:r>
              <a:rPr lang="ru-RU" sz="2800" b="1" dirty="0" smtClean="0">
                <a:solidFill>
                  <a:schemeClr val="accent4"/>
                </a:solidFill>
                <a:latin typeface="Times New Roman" pitchFamily="18" charset="0"/>
                <a:cs typeface="Times New Roman" pitchFamily="18" charset="0"/>
              </a:rPr>
              <a:t> </a:t>
            </a:r>
          </a:p>
          <a:p>
            <a:pPr algn="ctr"/>
            <a:r>
              <a:rPr lang="ru-RU" sz="2800" b="1" dirty="0" smtClean="0">
                <a:solidFill>
                  <a:schemeClr val="accent4"/>
                </a:solidFill>
                <a:latin typeface="Times New Roman" pitchFamily="18" charset="0"/>
                <a:cs typeface="Times New Roman" pitchFamily="18" charset="0"/>
              </a:rPr>
              <a:t>«Про </a:t>
            </a:r>
            <a:r>
              <a:rPr lang="ru-RU" sz="2800" b="1" dirty="0" err="1" smtClean="0">
                <a:solidFill>
                  <a:schemeClr val="accent4"/>
                </a:solidFill>
                <a:latin typeface="Times New Roman" pitchFamily="18" charset="0"/>
                <a:cs typeface="Times New Roman" pitchFamily="18" charset="0"/>
              </a:rPr>
              <a:t>звернення</a:t>
            </a:r>
            <a:r>
              <a:rPr lang="ru-RU" sz="2800" b="1" dirty="0" smtClean="0">
                <a:solidFill>
                  <a:schemeClr val="accent4"/>
                </a:solidFill>
                <a:latin typeface="Times New Roman" pitchFamily="18" charset="0"/>
                <a:cs typeface="Times New Roman" pitchFamily="18" charset="0"/>
              </a:rPr>
              <a:t> </a:t>
            </a:r>
            <a:r>
              <a:rPr lang="ru-RU" sz="2800" b="1" dirty="0" err="1" smtClean="0">
                <a:solidFill>
                  <a:schemeClr val="accent4"/>
                </a:solidFill>
                <a:latin typeface="Times New Roman" pitchFamily="18" charset="0"/>
                <a:cs typeface="Times New Roman" pitchFamily="18" charset="0"/>
              </a:rPr>
              <a:t>громадян</a:t>
            </a:r>
            <a:r>
              <a:rPr lang="ru-RU" sz="2800" b="1" dirty="0" smtClean="0">
                <a:solidFill>
                  <a:schemeClr val="accent4"/>
                </a:solidFill>
                <a:latin typeface="Times New Roman" pitchFamily="18" charset="0"/>
                <a:cs typeface="Times New Roman" pitchFamily="18" charset="0"/>
              </a:rPr>
              <a:t>»</a:t>
            </a:r>
            <a:endParaRPr lang="ru-RU" sz="2800" dirty="0">
              <a:solidFill>
                <a:schemeClr val="accent4"/>
              </a:solidFill>
              <a:latin typeface="Times New Roman" pitchFamily="18" charset="0"/>
              <a:cs typeface="Times New Roman" pitchFamily="18" charset="0"/>
            </a:endParaRPr>
          </a:p>
        </p:txBody>
      </p:sp>
      <p:sp>
        <p:nvSpPr>
          <p:cNvPr id="2049" name="Rectangle 1"/>
          <p:cNvSpPr>
            <a:spLocks noChangeArrowheads="1"/>
          </p:cNvSpPr>
          <p:nvPr/>
        </p:nvSpPr>
        <p:spPr bwMode="auto">
          <a:xfrm>
            <a:off x="714348" y="1571612"/>
            <a:ext cx="735811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Протягом</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2021-2022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навчального</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року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зафіксовано</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lang="uk-UA" sz="2000" dirty="0" smtClean="0">
                <a:latin typeface="Times New Roman" pitchFamily="18" charset="0"/>
                <a:ea typeface="Times New Roman" pitchFamily="18" charset="0"/>
                <a:cs typeface="Times New Roman" pitchFamily="18" charset="0"/>
              </a:rPr>
              <a:t>  </a:t>
            </a:r>
          </a:p>
          <a:p>
            <a:pPr marL="0" marR="0" lvl="0" indent="360363" algn="l" defTabSz="914400" rtl="0" eaLnBrk="1" fontAlgn="base" latinLnBrk="0" hangingPunct="1">
              <a:lnSpc>
                <a:spcPct val="100000"/>
              </a:lnSpc>
              <a:spcBef>
                <a:spcPct val="0"/>
              </a:spcBef>
              <a:spcAft>
                <a:spcPct val="0"/>
              </a:spcAft>
              <a:buClrTx/>
              <a:buSzTx/>
              <a:buFontTx/>
              <a:buNone/>
              <a:tabLst/>
            </a:pPr>
            <a:r>
              <a:rPr lang="uk-UA" sz="2000" dirty="0" smtClean="0">
                <a:latin typeface="Times New Roman" pitchFamily="18" charset="0"/>
                <a:ea typeface="Times New Roman" pitchFamily="18" charset="0"/>
                <a:cs typeface="Times New Roman" pitchFamily="18" charset="0"/>
              </a:rPr>
              <a:t>5</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7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звернень</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a:t>
            </a:r>
          </a:p>
          <a:p>
            <a:pPr marL="0" marR="0" lvl="0" indent="360363"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p>
          <a:p>
            <a:pPr marL="0" marR="0" lvl="0" indent="360363"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За характером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основних</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питань</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порушували</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громадяни</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на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особистих</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прийомах</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були</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такі</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питання</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a:t>
            </a:r>
          </a:p>
          <a:p>
            <a:pPr marL="0" marR="0" lvl="0" indent="360363"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про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видачу</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uk-UA" sz="2000" b="0" i="0" u="none" strike="noStrike" cap="none" normalizeH="0" baseline="0" dirty="0" smtClean="0">
                <a:ln>
                  <a:noFill/>
                </a:ln>
                <a:effectLst/>
                <a:latin typeface="Times New Roman" pitchFamily="18" charset="0"/>
                <a:ea typeface="Times New Roman" pitchFamily="18" charset="0"/>
                <a:cs typeface="Times New Roman" pitchFamily="18" charset="0"/>
              </a:rPr>
              <a:t>архівних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довідок</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 </a:t>
            </a:r>
            <a:r>
              <a:rPr kumimoji="0" lang="uk-UA" sz="2000" b="0" i="0" u="none" strike="noStrike" cap="none" normalizeH="0" baseline="0" dirty="0" smtClean="0">
                <a:ln>
                  <a:noFill/>
                </a:ln>
                <a:effectLst/>
                <a:latin typeface="Times New Roman" pitchFamily="18" charset="0"/>
                <a:ea typeface="Times New Roman" pitchFamily="18" charset="0"/>
                <a:cs typeface="Times New Roman" pitchFamily="18" charset="0"/>
              </a:rPr>
              <a:t>4</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звернен</a:t>
            </a:r>
            <a:r>
              <a:rPr kumimoji="0" lang="uk-UA" sz="2000" b="0" i="0" u="none" strike="noStrike" cap="none" normalizeH="0" baseline="0" dirty="0" err="1" smtClean="0">
                <a:ln>
                  <a:noFill/>
                </a:ln>
                <a:effectLst/>
                <a:latin typeface="Times New Roman" pitchFamily="18" charset="0"/>
                <a:ea typeface="Times New Roman" pitchFamily="18" charset="0"/>
                <a:cs typeface="Times New Roman" pitchFamily="18" charset="0"/>
              </a:rPr>
              <a:t>ня</a:t>
            </a:r>
            <a:r>
              <a:rPr kumimoji="0" lang="uk-UA" sz="2000"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про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зменшення</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розміру</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батьківської</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плати за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харчування</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дітей</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в ЗДО – </a:t>
            </a:r>
            <a:r>
              <a:rPr kumimoji="0" lang="uk-UA" sz="2000" b="0" i="0" u="none" strike="noStrike" cap="none" normalizeH="0" baseline="0" dirty="0" smtClean="0">
                <a:ln>
                  <a:noFill/>
                </a:ln>
                <a:effectLst/>
                <a:latin typeface="Times New Roman" pitchFamily="18" charset="0"/>
                <a:ea typeface="Times New Roman" pitchFamily="18" charset="0"/>
                <a:cs typeface="Times New Roman" pitchFamily="18" charset="0"/>
              </a:rPr>
              <a:t>29</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rPr>
              <a:t>звернен</a:t>
            </a:r>
            <a:r>
              <a:rPr kumimoji="0" lang="uk-UA" sz="2000" b="0" i="0" u="none" strike="noStrike" cap="none" normalizeH="0" baseline="0" dirty="0" smtClean="0">
                <a:ln>
                  <a:noFill/>
                </a:ln>
                <a:effectLst/>
                <a:latin typeface="Times New Roman" pitchFamily="18" charset="0"/>
                <a:ea typeface="Times New Roman" pitchFamily="18" charset="0"/>
                <a:cs typeface="Times New Roman" pitchFamily="18" charset="0"/>
              </a:rPr>
              <a:t>ь;</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effectLst/>
                <a:latin typeface="Times New Roman" pitchFamily="18" charset="0"/>
                <a:ea typeface="Times New Roman" pitchFamily="18" charset="0"/>
                <a:cs typeface="Times New Roman" pitchFamily="18" charset="0"/>
              </a:rPr>
              <a:t>- про працевлаштування – 4 звернення;</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effectLst/>
                <a:latin typeface="Times New Roman" pitchFamily="18" charset="0"/>
                <a:ea typeface="Times New Roman" pitchFamily="18" charset="0"/>
                <a:cs typeface="Times New Roman" pitchFamily="18" charset="0"/>
              </a:rPr>
              <a:t>- про звільнення з роботи – 2 звернення;</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effectLst/>
                <a:latin typeface="Times New Roman" pitchFamily="18" charset="0"/>
                <a:ea typeface="Times New Roman" pitchFamily="18" charset="0"/>
                <a:cs typeface="Times New Roman" pitchFamily="18" charset="0"/>
              </a:rPr>
              <a:t>- про зарахування дітей до закладу  – 18 звернень.</a:t>
            </a:r>
            <a:endParaRPr kumimoji="0" lang="uk-UA" sz="20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10" name="TextBox 9"/>
          <p:cNvSpPr txBox="1"/>
          <p:nvPr/>
        </p:nvSpPr>
        <p:spPr>
          <a:xfrm>
            <a:off x="2643174" y="285728"/>
            <a:ext cx="5143536" cy="369332"/>
          </a:xfrm>
          <a:prstGeom prst="rect">
            <a:avLst/>
          </a:prstGeom>
          <a:noFill/>
        </p:spPr>
        <p:txBody>
          <a:bodyPr wrap="square" rtlCol="0">
            <a:spAutoFit/>
          </a:bodyPr>
          <a:lstStyle/>
          <a:p>
            <a:r>
              <a:rPr lang="uk-UA" dirty="0" smtClean="0"/>
              <a:t>Педагогічні ради</a:t>
            </a:r>
            <a:endParaRPr lang="ru-RU" dirty="0"/>
          </a:p>
        </p:txBody>
      </p:sp>
      <p:sp>
        <p:nvSpPr>
          <p:cNvPr id="11" name="TextBox 10"/>
          <p:cNvSpPr txBox="1"/>
          <p:nvPr/>
        </p:nvSpPr>
        <p:spPr>
          <a:xfrm>
            <a:off x="1142976" y="1428736"/>
            <a:ext cx="7358114" cy="3970318"/>
          </a:xfrm>
          <a:prstGeom prst="rect">
            <a:avLst/>
          </a:prstGeom>
          <a:noFill/>
        </p:spPr>
        <p:txBody>
          <a:bodyPr wrap="square" rtlCol="0">
            <a:spAutoFit/>
          </a:bodyPr>
          <a:lstStyle/>
          <a:p>
            <a:pPr>
              <a:buFont typeface="Arial" pitchFamily="34" charset="0"/>
              <a:buChar char="•"/>
            </a:pPr>
            <a:r>
              <a:rPr lang="ru-RU" dirty="0" err="1" smtClean="0"/>
              <a:t>Основні</a:t>
            </a:r>
            <a:r>
              <a:rPr lang="ru-RU" dirty="0" smtClean="0"/>
              <a:t> </a:t>
            </a:r>
            <a:r>
              <a:rPr lang="ru-RU" dirty="0" err="1" smtClean="0"/>
              <a:t>орієнтири</a:t>
            </a:r>
            <a:r>
              <a:rPr lang="ru-RU" dirty="0" smtClean="0"/>
              <a:t> нового </a:t>
            </a:r>
            <a:r>
              <a:rPr lang="ru-RU" dirty="0" err="1" smtClean="0"/>
              <a:t>навчального</a:t>
            </a:r>
            <a:r>
              <a:rPr lang="ru-RU" dirty="0" smtClean="0"/>
              <a:t> року у </a:t>
            </a:r>
            <a:r>
              <a:rPr lang="ru-RU" dirty="0" err="1" smtClean="0"/>
              <a:t>формуванні</a:t>
            </a:r>
            <a:r>
              <a:rPr lang="ru-RU" dirty="0" smtClean="0"/>
              <a:t> </a:t>
            </a:r>
            <a:r>
              <a:rPr lang="ru-RU" dirty="0" err="1" smtClean="0"/>
              <a:t>гармонійно</a:t>
            </a:r>
            <a:r>
              <a:rPr lang="ru-RU" dirty="0" smtClean="0"/>
              <a:t>  </a:t>
            </a:r>
            <a:r>
              <a:rPr lang="ru-RU" dirty="0" err="1" smtClean="0"/>
              <a:t>розвиненої</a:t>
            </a:r>
            <a:r>
              <a:rPr lang="ru-RU" dirty="0" smtClean="0"/>
              <a:t> </a:t>
            </a:r>
            <a:r>
              <a:rPr lang="ru-RU" dirty="0" err="1" smtClean="0"/>
              <a:t>особистості</a:t>
            </a:r>
            <a:r>
              <a:rPr lang="ru-RU" dirty="0" smtClean="0"/>
              <a:t> </a:t>
            </a:r>
          </a:p>
          <a:p>
            <a:pPr>
              <a:buFont typeface="Arial" pitchFamily="34" charset="0"/>
              <a:buChar char="•"/>
            </a:pPr>
            <a:endParaRPr lang="ru-RU" dirty="0" smtClean="0"/>
          </a:p>
          <a:p>
            <a:pPr>
              <a:buFont typeface="Arial" pitchFamily="34" charset="0"/>
              <a:buChar char="•"/>
            </a:pPr>
            <a:r>
              <a:rPr lang="ru-RU" dirty="0" err="1" smtClean="0"/>
              <a:t>Формування</a:t>
            </a:r>
            <a:r>
              <a:rPr lang="ru-RU" dirty="0" smtClean="0"/>
              <a:t> </a:t>
            </a:r>
            <a:r>
              <a:rPr lang="ru-RU" dirty="0" err="1" smtClean="0"/>
              <a:t>природничо-екологічної</a:t>
            </a:r>
            <a:r>
              <a:rPr lang="ru-RU" dirty="0" smtClean="0"/>
              <a:t> </a:t>
            </a:r>
            <a:r>
              <a:rPr lang="ru-RU" dirty="0" err="1" smtClean="0"/>
              <a:t>компетентності</a:t>
            </a:r>
            <a:r>
              <a:rPr lang="ru-RU" dirty="0" smtClean="0"/>
              <a:t> </a:t>
            </a:r>
            <a:r>
              <a:rPr lang="ru-RU" dirty="0" err="1" smtClean="0"/>
              <a:t>сучасного</a:t>
            </a:r>
            <a:r>
              <a:rPr lang="ru-RU" dirty="0" smtClean="0"/>
              <a:t> </a:t>
            </a:r>
            <a:r>
              <a:rPr lang="ru-RU" dirty="0" err="1" smtClean="0"/>
              <a:t>дошкільника</a:t>
            </a:r>
            <a:r>
              <a:rPr lang="ru-RU" dirty="0" smtClean="0"/>
              <a:t> </a:t>
            </a:r>
          </a:p>
          <a:p>
            <a:pPr>
              <a:buFont typeface="Arial" pitchFamily="34" charset="0"/>
              <a:buChar char="•"/>
            </a:pPr>
            <a:endParaRPr lang="ru-RU" dirty="0" smtClean="0"/>
          </a:p>
          <a:p>
            <a:pPr>
              <a:buFont typeface="Arial" pitchFamily="34" charset="0"/>
              <a:buChar char="•"/>
            </a:pPr>
            <a:r>
              <a:rPr lang="ru-RU" dirty="0" err="1" smtClean="0"/>
              <a:t>Підвищення</a:t>
            </a:r>
            <a:r>
              <a:rPr lang="ru-RU" dirty="0" smtClean="0"/>
              <a:t> кваліфікації </a:t>
            </a:r>
            <a:r>
              <a:rPr lang="ru-RU" dirty="0" err="1" smtClean="0"/>
              <a:t>педагогічних</a:t>
            </a:r>
            <a:r>
              <a:rPr lang="ru-RU" dirty="0" smtClean="0"/>
              <a:t> </a:t>
            </a:r>
            <a:r>
              <a:rPr lang="ru-RU" dirty="0" err="1" smtClean="0"/>
              <a:t>працівників</a:t>
            </a:r>
            <a:endParaRPr lang="ru-RU" dirty="0" smtClean="0"/>
          </a:p>
          <a:p>
            <a:pPr>
              <a:buFont typeface="Arial" pitchFamily="34" charset="0"/>
              <a:buChar char="•"/>
            </a:pPr>
            <a:endParaRPr lang="ru-RU" dirty="0" smtClean="0"/>
          </a:p>
          <a:p>
            <a:pPr>
              <a:buFont typeface="Arial" pitchFamily="34" charset="0"/>
              <a:buChar char="•"/>
            </a:pPr>
            <a:r>
              <a:rPr lang="ru-RU" dirty="0" err="1" smtClean="0"/>
              <a:t>Самореалізація</a:t>
            </a:r>
            <a:r>
              <a:rPr lang="ru-RU" dirty="0" smtClean="0"/>
              <a:t> </a:t>
            </a:r>
            <a:r>
              <a:rPr lang="ru-RU" dirty="0" err="1" smtClean="0"/>
              <a:t>дітей</a:t>
            </a:r>
            <a:r>
              <a:rPr lang="ru-RU" dirty="0" smtClean="0"/>
              <a:t> </a:t>
            </a:r>
            <a:r>
              <a:rPr lang="ru-RU" dirty="0" err="1" smtClean="0"/>
              <a:t>дошкільного</a:t>
            </a:r>
            <a:r>
              <a:rPr lang="ru-RU" dirty="0" smtClean="0"/>
              <a:t> </a:t>
            </a:r>
            <a:r>
              <a:rPr lang="ru-RU" dirty="0" err="1" smtClean="0"/>
              <a:t>віку</a:t>
            </a:r>
            <a:r>
              <a:rPr lang="ru-RU" dirty="0" smtClean="0"/>
              <a:t> через </a:t>
            </a:r>
            <a:r>
              <a:rPr lang="ru-RU" dirty="0" err="1" smtClean="0"/>
              <a:t>різні</a:t>
            </a:r>
            <a:r>
              <a:rPr lang="ru-RU" dirty="0" smtClean="0"/>
              <a:t> </a:t>
            </a:r>
            <a:r>
              <a:rPr lang="ru-RU" dirty="0" err="1" smtClean="0"/>
              <a:t>види</a:t>
            </a:r>
            <a:r>
              <a:rPr lang="ru-RU" dirty="0" smtClean="0"/>
              <a:t> </a:t>
            </a:r>
            <a:r>
              <a:rPr lang="ru-RU" dirty="0" err="1" smtClean="0"/>
              <a:t>мистецької</a:t>
            </a:r>
            <a:r>
              <a:rPr lang="ru-RU" dirty="0" smtClean="0"/>
              <a:t> </a:t>
            </a:r>
            <a:r>
              <a:rPr lang="ru-RU" dirty="0" err="1" smtClean="0"/>
              <a:t>діяльності</a:t>
            </a:r>
            <a:endParaRPr lang="ru-RU" dirty="0" smtClean="0"/>
          </a:p>
          <a:p>
            <a:pPr>
              <a:buFont typeface="Arial" pitchFamily="34" charset="0"/>
              <a:buChar char="•"/>
            </a:pPr>
            <a:endParaRPr lang="ru-RU" dirty="0" smtClean="0"/>
          </a:p>
          <a:p>
            <a:pPr>
              <a:buFont typeface="Arial" pitchFamily="34" charset="0"/>
              <a:buChar char="•"/>
            </a:pPr>
            <a:r>
              <a:rPr lang="ru-RU" dirty="0" err="1" smtClean="0"/>
              <a:t>Атестація</a:t>
            </a:r>
            <a:r>
              <a:rPr lang="ru-RU" dirty="0" smtClean="0"/>
              <a:t> </a:t>
            </a:r>
            <a:r>
              <a:rPr lang="ru-RU" dirty="0" err="1" smtClean="0"/>
              <a:t>педагогічних</a:t>
            </a:r>
            <a:r>
              <a:rPr lang="ru-RU" dirty="0" smtClean="0"/>
              <a:t> </a:t>
            </a:r>
            <a:r>
              <a:rPr lang="ru-RU" dirty="0" err="1" smtClean="0"/>
              <a:t>працівників</a:t>
            </a:r>
            <a:endParaRPr lang="ru-RU" dirty="0" smtClean="0"/>
          </a:p>
          <a:p>
            <a:pPr>
              <a:buFont typeface="Arial" pitchFamily="34" charset="0"/>
              <a:buChar char="•"/>
            </a:pPr>
            <a:endParaRPr lang="ru-RU" dirty="0" smtClean="0"/>
          </a:p>
          <a:p>
            <a:pPr>
              <a:buFont typeface="Arial" pitchFamily="34" charset="0"/>
              <a:buChar char="•"/>
            </a:pPr>
            <a:r>
              <a:rPr lang="ru-RU" dirty="0" err="1" smtClean="0"/>
              <a:t>Підсумки</a:t>
            </a:r>
            <a:r>
              <a:rPr lang="ru-RU" dirty="0" smtClean="0"/>
              <a:t> </a:t>
            </a:r>
            <a:r>
              <a:rPr lang="ru-RU" dirty="0" err="1" smtClean="0"/>
              <a:t>освітньої</a:t>
            </a:r>
            <a:r>
              <a:rPr lang="ru-RU" dirty="0" smtClean="0"/>
              <a:t> </a:t>
            </a:r>
            <a:r>
              <a:rPr lang="ru-RU" dirty="0" err="1" smtClean="0"/>
              <a:t>роботи</a:t>
            </a:r>
            <a:r>
              <a:rPr lang="ru-RU" dirty="0" smtClean="0"/>
              <a:t> за 2021 - 2022 </a:t>
            </a:r>
            <a:r>
              <a:rPr lang="ru-RU" dirty="0" err="1" smtClean="0"/>
              <a:t>навчальний</a:t>
            </a:r>
            <a:r>
              <a:rPr lang="ru-RU" dirty="0" smtClean="0"/>
              <a:t> </a:t>
            </a:r>
            <a:r>
              <a:rPr lang="ru-RU" dirty="0" err="1" smtClean="0"/>
              <a:t>рік</a:t>
            </a:r>
            <a:endParaRPr lang="ru-RU" dirty="0"/>
          </a:p>
        </p:txBody>
      </p:sp>
      <p:pic>
        <p:nvPicPr>
          <p:cNvPr id="6" name="Содержимое 3" descr="1603958135_24-p-zelenii-fon-dlya-prezentatsii-powerpoint-27.jpg"/>
          <p:cNvPicPr>
            <a:picLocks noChangeAspect="1"/>
          </p:cNvPicPr>
          <p:nvPr/>
        </p:nvPicPr>
        <p:blipFill>
          <a:blip r:embed="rId2"/>
          <a:stretch>
            <a:fillRect/>
          </a:stretch>
        </p:blipFill>
        <p:spPr>
          <a:xfrm>
            <a:off x="1" y="0"/>
            <a:ext cx="9143999" cy="6858000"/>
          </a:xfrm>
          <a:prstGeom prst="rect">
            <a:avLst/>
          </a:prstGeom>
        </p:spPr>
      </p:pic>
      <p:sp>
        <p:nvSpPr>
          <p:cNvPr id="1025" name="Rectangle 1"/>
          <p:cNvSpPr>
            <a:spLocks noChangeArrowheads="1"/>
          </p:cNvSpPr>
          <p:nvPr/>
        </p:nvSpPr>
        <p:spPr bwMode="auto">
          <a:xfrm>
            <a:off x="500034" y="214290"/>
            <a:ext cx="771527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ctr" defTabSz="914400" rtl="0" eaLnBrk="1" fontAlgn="base" latinLnBrk="0" hangingPunct="1">
              <a:lnSpc>
                <a:spcPct val="100000"/>
              </a:lnSpc>
              <a:spcBef>
                <a:spcPct val="0"/>
              </a:spcBef>
              <a:spcAft>
                <a:spcPct val="0"/>
              </a:spcAft>
              <a:buClrTx/>
              <a:buSzTx/>
              <a:buFontTx/>
              <a:buNone/>
              <a:tabLst/>
            </a:pPr>
            <a:endParaRPr lang="ru-RU" sz="2800" b="1" dirty="0" smtClean="0">
              <a:solidFill>
                <a:schemeClr val="accent4"/>
              </a:solidFill>
              <a:latin typeface="Times New Roman" pitchFamily="18" charset="0"/>
              <a:ea typeface="Times New Roman" pitchFamily="18" charset="0"/>
              <a:cs typeface="Times New Roman" pitchFamily="18" charset="0"/>
            </a:endParaRPr>
          </a:p>
          <a:p>
            <a:pPr marL="0" marR="0" lvl="0" indent="360363" algn="ctr" defTabSz="914400" rtl="0" eaLnBrk="1" fontAlgn="base" latinLnBrk="0" hangingPunct="1">
              <a:lnSpc>
                <a:spcPct val="100000"/>
              </a:lnSpc>
              <a:spcBef>
                <a:spcPct val="0"/>
              </a:spcBef>
              <a:spcAft>
                <a:spcPct val="0"/>
              </a:spcAft>
              <a:buClrTx/>
              <a:buSzTx/>
              <a:buFontTx/>
              <a:buNone/>
              <a:tabLst/>
            </a:pPr>
            <a:r>
              <a:rPr lang="ru-RU" sz="2800" b="1" dirty="0" err="1" smtClean="0">
                <a:solidFill>
                  <a:schemeClr val="accent4"/>
                </a:solidFill>
                <a:latin typeface="Times New Roman" pitchFamily="18" charset="0"/>
                <a:ea typeface="Times New Roman" pitchFamily="18" charset="0"/>
                <a:cs typeface="Times New Roman" pitchFamily="18" charset="0"/>
              </a:rPr>
              <a:t>З</a:t>
            </a:r>
            <a:r>
              <a:rPr kumimoji="0" lang="ru-RU" sz="2800" b="1" i="0"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міцнення</a:t>
            </a:r>
            <a:r>
              <a:rPr kumimoji="0" lang="ru-RU" sz="28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endParaRPr kumimoji="0" lang="ru-RU" sz="2800" b="0" i="0" u="none" strike="noStrike" cap="none" normalizeH="0" baseline="0" dirty="0" smtClean="0">
              <a:ln>
                <a:noFill/>
              </a:ln>
              <a:solidFill>
                <a:schemeClr val="accent4"/>
              </a:solidFill>
              <a:effectLst/>
              <a:latin typeface="Times New Roman" pitchFamily="18" charset="0"/>
              <a:cs typeface="Times New Roman" pitchFamily="18" charset="0"/>
            </a:endParaRPr>
          </a:p>
          <a:p>
            <a:pPr marL="0" marR="0" lvl="0" indent="360363"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матеріально-технічної</a:t>
            </a:r>
            <a:r>
              <a:rPr kumimoji="0" lang="ru-RU" sz="28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бази</a:t>
            </a:r>
            <a:r>
              <a:rPr kumimoji="0" lang="ru-RU" sz="28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lang="ru-RU" sz="2800" b="1" dirty="0" smtClean="0">
                <a:solidFill>
                  <a:schemeClr val="accent4"/>
                </a:solidFill>
                <a:latin typeface="Times New Roman" pitchFamily="18" charset="0"/>
                <a:ea typeface="Times New Roman" pitchFamily="18" charset="0"/>
                <a:cs typeface="Times New Roman" pitchFamily="18" charset="0"/>
              </a:rPr>
              <a:t> ЗДО</a:t>
            </a:r>
            <a:endParaRPr kumimoji="0" lang="ru-RU" sz="2800" b="0" i="0" u="none" strike="noStrike" cap="none" normalizeH="0" baseline="0" dirty="0" smtClean="0">
              <a:ln>
                <a:noFill/>
              </a:ln>
              <a:solidFill>
                <a:schemeClr val="accent4"/>
              </a:solidFill>
              <a:effectLst/>
              <a:latin typeface="Times New Roman" pitchFamily="18" charset="0"/>
              <a:cs typeface="Times New Roman" pitchFamily="18" charset="0"/>
            </a:endParaRPr>
          </a:p>
        </p:txBody>
      </p:sp>
      <p:sp>
        <p:nvSpPr>
          <p:cNvPr id="1027" name="Rectangle 3"/>
          <p:cNvSpPr>
            <a:spLocks noChangeArrowheads="1"/>
          </p:cNvSpPr>
          <p:nvPr/>
        </p:nvSpPr>
        <p:spPr bwMode="auto">
          <a:xfrm>
            <a:off x="142844" y="1357298"/>
            <a:ext cx="8715436"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l" defTabSz="914400" rtl="0" eaLnBrk="1" fontAlgn="base" latinLnBrk="0" hangingPunct="1">
              <a:lnSpc>
                <a:spcPct val="100000"/>
              </a:lnSpc>
              <a:spcBef>
                <a:spcPct val="0"/>
              </a:spcBef>
              <a:spcAft>
                <a:spcPct val="0"/>
              </a:spcAft>
              <a:buClrTx/>
              <a:buSzTx/>
              <a:buFontTx/>
              <a:buNone/>
              <a:tabLst>
                <a:tab pos="457200" algn="l"/>
              </a:tabLst>
            </a:pPr>
            <a:endParaRPr kumimoji="0" lang="ru-RU"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360363" algn="l" defTabSz="914400" rtl="0" eaLnBrk="1" fontAlgn="base" latinLnBrk="0" hangingPunct="1">
              <a:lnSpc>
                <a:spcPct val="100000"/>
              </a:lnSpc>
              <a:spcBef>
                <a:spcPct val="0"/>
              </a:spcBef>
              <a:spcAft>
                <a:spcPct val="0"/>
              </a:spcAft>
              <a:buClrTx/>
              <a:buSzTx/>
              <a:buFontTx/>
              <a:buNone/>
              <a:tabLst>
                <a:tab pos="457200" algn="l"/>
              </a:tabLst>
            </a:pPr>
            <a:endParaRPr lang="ru-RU" dirty="0" smtClean="0">
              <a:latin typeface="Times New Roman" pitchFamily="18" charset="0"/>
              <a:ea typeface="Times New Roman" pitchFamily="18" charset="0"/>
              <a:cs typeface="Times New Roman" pitchFamily="18" charset="0"/>
            </a:endParaRPr>
          </a:p>
          <a:p>
            <a:pPr marL="0" marR="0" lvl="0" indent="360363" algn="l" defTabSz="914400" rtl="0" eaLnBrk="1" fontAlgn="base" latinLnBrk="0" hangingPunct="1">
              <a:lnSpc>
                <a:spcPct val="100000"/>
              </a:lnSpc>
              <a:spcBef>
                <a:spcPct val="0"/>
              </a:spcBef>
              <a:spcAft>
                <a:spcPct val="0"/>
              </a:spcAft>
              <a:buClrTx/>
              <a:buSzTx/>
              <a:buFontTx/>
              <a:buNone/>
              <a:tabLst>
                <a:tab pos="457200" algn="l"/>
              </a:tabLst>
            </a:pP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В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ході</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підготовки</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до 2021 – 2022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навчального</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року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спільними</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зусиллями</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адміністрації</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батьків</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та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працівників</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закладу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було</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виконано</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ряд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робіт</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зокрема</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ru-RU"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i="0" u="none" strike="noStrike" cap="none" normalizeH="0" dirty="0" smtClean="0">
                <a:ln>
                  <a:noFill/>
                </a:ln>
                <a:effectLst/>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в</a:t>
            </a:r>
            <a:r>
              <a:rPr kumimoji="0" lang="ru-RU" i="0" u="none" strike="noStrike" cap="none" normalizeH="0" dirty="0" err="1" smtClean="0">
                <a:ln>
                  <a:noFill/>
                </a:ln>
                <a:effectLst/>
                <a:latin typeface="Times New Roman" pitchFamily="18" charset="0"/>
                <a:ea typeface="Times New Roman" pitchFamily="18" charset="0"/>
                <a:cs typeface="Times New Roman" pitchFamily="18" charset="0"/>
              </a:rPr>
              <a:t>ідремонтоване</a:t>
            </a: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ігров</a:t>
            </a: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е обладнання на </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майданчика</a:t>
            </a: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х</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ru-RU"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  з</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авезено</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пісок</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ru-RU"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ru-RU" dirty="0" smtClean="0">
                <a:latin typeface="Times New Roman" pitchFamily="18" charset="0"/>
                <a:ea typeface="Times New Roman" pitchFamily="18" charset="0"/>
                <a:cs typeface="Times New Roman" pitchFamily="18" charset="0"/>
              </a:rPr>
              <a:t>  п</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роведено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поточний</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ремонт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приміщень</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закладу: спал</a:t>
            </a:r>
            <a:r>
              <a:rPr kumimoji="0" lang="uk-UA" i="0" u="none" strike="noStrike" cap="none" normalizeH="0" baseline="0" dirty="0" err="1" smtClean="0">
                <a:ln>
                  <a:noFill/>
                </a:ln>
                <a:effectLst/>
                <a:latin typeface="Times New Roman" pitchFamily="18" charset="0"/>
                <a:ea typeface="Times New Roman" pitchFamily="18" charset="0"/>
                <a:cs typeface="Times New Roman" pitchFamily="18" charset="0"/>
              </a:rPr>
              <a:t>ень</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ігров</a:t>
            </a:r>
            <a:r>
              <a:rPr kumimoji="0" lang="uk-UA" i="0" u="none" strike="noStrike" cap="none" normalizeH="0" baseline="0" dirty="0" err="1" smtClean="0">
                <a:ln>
                  <a:noFill/>
                </a:ln>
                <a:effectLst/>
                <a:latin typeface="Times New Roman" pitchFamily="18" charset="0"/>
                <a:ea typeface="Times New Roman" pitchFamily="18" charset="0"/>
                <a:cs typeface="Times New Roman" pitchFamily="18" charset="0"/>
              </a:rPr>
              <a:t>их</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кімнат</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харчоблоку</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пральні, туалетних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кімнат</a:t>
            </a: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a:t>
            </a:r>
            <a:r>
              <a:rPr lang="ru-RU" dirty="0" smtClean="0">
                <a:latin typeface="Times New Roman" pitchFamily="18" charset="0"/>
                <a:ea typeface="Times New Roman" pitchFamily="18" charset="0"/>
                <a:cs typeface="Times New Roman" pitchFamily="18" charset="0"/>
              </a:rPr>
              <a:t>,</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коридору</a:t>
            </a: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 кабінетів</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ru-RU"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uk-UA" dirty="0" smtClean="0">
                <a:latin typeface="Times New Roman" pitchFamily="18" charset="0"/>
                <a:ea typeface="Times New Roman" pitchFamily="18" charset="0"/>
                <a:cs typeface="Times New Roman" pitchFamily="18" charset="0"/>
              </a:rPr>
              <a:t>  в</a:t>
            </a: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иготовлено павільйон для групи раннього віку</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Оплачено:</a:t>
            </a:r>
            <a:endParaRPr kumimoji="0" lang="ru-RU"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lang="uk-UA" dirty="0" err="1" smtClean="0">
                <a:latin typeface="Times New Roman" pitchFamily="18" charset="0"/>
                <a:ea typeface="Times New Roman" pitchFamily="18" charset="0"/>
                <a:cs typeface="Times New Roman" pitchFamily="18" charset="0"/>
              </a:rPr>
              <a:t>-</a:t>
            </a:r>
            <a:r>
              <a:rPr kumimoji="0" lang="uk-UA" i="0" u="none" strike="noStrike" cap="none" normalizeH="0" baseline="0" dirty="0" err="1" smtClean="0">
                <a:ln>
                  <a:noFill/>
                </a:ln>
                <a:effectLst/>
                <a:latin typeface="Times New Roman" pitchFamily="18" charset="0"/>
                <a:ea typeface="Times New Roman" pitchFamily="18" charset="0"/>
                <a:cs typeface="Times New Roman" pitchFamily="18" charset="0"/>
              </a:rPr>
              <a:t>послуги</a:t>
            </a: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 мікробіологічних досліджень піску, проведення замірів освітлення.</a:t>
            </a:r>
            <a:endParaRPr kumimoji="0" lang="ru-RU"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10" name="TextBox 9"/>
          <p:cNvSpPr txBox="1"/>
          <p:nvPr/>
        </p:nvSpPr>
        <p:spPr>
          <a:xfrm>
            <a:off x="2643174" y="285728"/>
            <a:ext cx="5143536" cy="369332"/>
          </a:xfrm>
          <a:prstGeom prst="rect">
            <a:avLst/>
          </a:prstGeom>
          <a:noFill/>
        </p:spPr>
        <p:txBody>
          <a:bodyPr wrap="square" rtlCol="0">
            <a:spAutoFit/>
          </a:bodyPr>
          <a:lstStyle/>
          <a:p>
            <a:r>
              <a:rPr lang="uk-UA" dirty="0" smtClean="0"/>
              <a:t>Педагогічні ради</a:t>
            </a:r>
            <a:endParaRPr lang="ru-RU" dirty="0"/>
          </a:p>
        </p:txBody>
      </p:sp>
      <p:sp>
        <p:nvSpPr>
          <p:cNvPr id="11" name="TextBox 10"/>
          <p:cNvSpPr txBox="1"/>
          <p:nvPr/>
        </p:nvSpPr>
        <p:spPr>
          <a:xfrm>
            <a:off x="1142976" y="1428736"/>
            <a:ext cx="7358114" cy="3970318"/>
          </a:xfrm>
          <a:prstGeom prst="rect">
            <a:avLst/>
          </a:prstGeom>
          <a:noFill/>
        </p:spPr>
        <p:txBody>
          <a:bodyPr wrap="square" rtlCol="0">
            <a:spAutoFit/>
          </a:bodyPr>
          <a:lstStyle/>
          <a:p>
            <a:pPr>
              <a:buFont typeface="Arial" pitchFamily="34" charset="0"/>
              <a:buChar char="•"/>
            </a:pPr>
            <a:r>
              <a:rPr lang="ru-RU" dirty="0" err="1" smtClean="0"/>
              <a:t>Основні</a:t>
            </a:r>
            <a:r>
              <a:rPr lang="ru-RU" dirty="0" smtClean="0"/>
              <a:t> </a:t>
            </a:r>
            <a:r>
              <a:rPr lang="ru-RU" dirty="0" err="1" smtClean="0"/>
              <a:t>орієнтири</a:t>
            </a:r>
            <a:r>
              <a:rPr lang="ru-RU" dirty="0" smtClean="0"/>
              <a:t> нового </a:t>
            </a:r>
            <a:r>
              <a:rPr lang="ru-RU" dirty="0" err="1" smtClean="0"/>
              <a:t>навчального</a:t>
            </a:r>
            <a:r>
              <a:rPr lang="ru-RU" dirty="0" smtClean="0"/>
              <a:t> року у </a:t>
            </a:r>
            <a:r>
              <a:rPr lang="ru-RU" dirty="0" err="1" smtClean="0"/>
              <a:t>формуванні</a:t>
            </a:r>
            <a:r>
              <a:rPr lang="ru-RU" dirty="0" smtClean="0"/>
              <a:t> </a:t>
            </a:r>
            <a:r>
              <a:rPr lang="ru-RU" dirty="0" err="1" smtClean="0"/>
              <a:t>гармонійно</a:t>
            </a:r>
            <a:r>
              <a:rPr lang="ru-RU" dirty="0" smtClean="0"/>
              <a:t>  </a:t>
            </a:r>
            <a:r>
              <a:rPr lang="ru-RU" dirty="0" err="1" smtClean="0"/>
              <a:t>розвиненої</a:t>
            </a:r>
            <a:r>
              <a:rPr lang="ru-RU" dirty="0" smtClean="0"/>
              <a:t> </a:t>
            </a:r>
            <a:r>
              <a:rPr lang="ru-RU" dirty="0" err="1" smtClean="0"/>
              <a:t>особистості</a:t>
            </a:r>
            <a:r>
              <a:rPr lang="ru-RU" dirty="0" smtClean="0"/>
              <a:t> </a:t>
            </a:r>
          </a:p>
          <a:p>
            <a:pPr>
              <a:buFont typeface="Arial" pitchFamily="34" charset="0"/>
              <a:buChar char="•"/>
            </a:pPr>
            <a:endParaRPr lang="ru-RU" dirty="0" smtClean="0"/>
          </a:p>
          <a:p>
            <a:pPr>
              <a:buFont typeface="Arial" pitchFamily="34" charset="0"/>
              <a:buChar char="•"/>
            </a:pPr>
            <a:r>
              <a:rPr lang="ru-RU" dirty="0" err="1" smtClean="0"/>
              <a:t>Формування</a:t>
            </a:r>
            <a:r>
              <a:rPr lang="ru-RU" dirty="0" smtClean="0"/>
              <a:t> </a:t>
            </a:r>
            <a:r>
              <a:rPr lang="ru-RU" dirty="0" err="1" smtClean="0"/>
              <a:t>природничо-екологічної</a:t>
            </a:r>
            <a:r>
              <a:rPr lang="ru-RU" dirty="0" smtClean="0"/>
              <a:t> </a:t>
            </a:r>
            <a:r>
              <a:rPr lang="ru-RU" dirty="0" err="1" smtClean="0"/>
              <a:t>компетентності</a:t>
            </a:r>
            <a:r>
              <a:rPr lang="ru-RU" dirty="0" smtClean="0"/>
              <a:t> </a:t>
            </a:r>
            <a:r>
              <a:rPr lang="ru-RU" dirty="0" err="1" smtClean="0"/>
              <a:t>сучасного</a:t>
            </a:r>
            <a:r>
              <a:rPr lang="ru-RU" dirty="0" smtClean="0"/>
              <a:t> </a:t>
            </a:r>
            <a:r>
              <a:rPr lang="ru-RU" dirty="0" err="1" smtClean="0"/>
              <a:t>дошкільника</a:t>
            </a:r>
            <a:r>
              <a:rPr lang="ru-RU" dirty="0" smtClean="0"/>
              <a:t> </a:t>
            </a:r>
          </a:p>
          <a:p>
            <a:pPr>
              <a:buFont typeface="Arial" pitchFamily="34" charset="0"/>
              <a:buChar char="•"/>
            </a:pPr>
            <a:endParaRPr lang="ru-RU" dirty="0" smtClean="0"/>
          </a:p>
          <a:p>
            <a:pPr>
              <a:buFont typeface="Arial" pitchFamily="34" charset="0"/>
              <a:buChar char="•"/>
            </a:pPr>
            <a:r>
              <a:rPr lang="ru-RU" dirty="0" err="1" smtClean="0"/>
              <a:t>Підвищення</a:t>
            </a:r>
            <a:r>
              <a:rPr lang="ru-RU" dirty="0" smtClean="0"/>
              <a:t> кваліфікації </a:t>
            </a:r>
            <a:r>
              <a:rPr lang="ru-RU" dirty="0" err="1" smtClean="0"/>
              <a:t>педагогічних</a:t>
            </a:r>
            <a:r>
              <a:rPr lang="ru-RU" dirty="0" smtClean="0"/>
              <a:t> </a:t>
            </a:r>
            <a:r>
              <a:rPr lang="ru-RU" dirty="0" err="1" smtClean="0"/>
              <a:t>працівників</a:t>
            </a:r>
            <a:endParaRPr lang="ru-RU" dirty="0" smtClean="0"/>
          </a:p>
          <a:p>
            <a:pPr>
              <a:buFont typeface="Arial" pitchFamily="34" charset="0"/>
              <a:buChar char="•"/>
            </a:pPr>
            <a:endParaRPr lang="ru-RU" dirty="0" smtClean="0"/>
          </a:p>
          <a:p>
            <a:pPr>
              <a:buFont typeface="Arial" pitchFamily="34" charset="0"/>
              <a:buChar char="•"/>
            </a:pPr>
            <a:r>
              <a:rPr lang="ru-RU" dirty="0" err="1" smtClean="0"/>
              <a:t>Самореалізація</a:t>
            </a:r>
            <a:r>
              <a:rPr lang="ru-RU" dirty="0" smtClean="0"/>
              <a:t> </a:t>
            </a:r>
            <a:r>
              <a:rPr lang="ru-RU" dirty="0" err="1" smtClean="0"/>
              <a:t>дітей</a:t>
            </a:r>
            <a:r>
              <a:rPr lang="ru-RU" dirty="0" smtClean="0"/>
              <a:t> </a:t>
            </a:r>
            <a:r>
              <a:rPr lang="ru-RU" dirty="0" err="1" smtClean="0"/>
              <a:t>дошкільного</a:t>
            </a:r>
            <a:r>
              <a:rPr lang="ru-RU" dirty="0" smtClean="0"/>
              <a:t> </a:t>
            </a:r>
            <a:r>
              <a:rPr lang="ru-RU" dirty="0" err="1" smtClean="0"/>
              <a:t>віку</a:t>
            </a:r>
            <a:r>
              <a:rPr lang="ru-RU" dirty="0" smtClean="0"/>
              <a:t> через </a:t>
            </a:r>
            <a:r>
              <a:rPr lang="ru-RU" dirty="0" err="1" smtClean="0"/>
              <a:t>різні</a:t>
            </a:r>
            <a:r>
              <a:rPr lang="ru-RU" dirty="0" smtClean="0"/>
              <a:t> </a:t>
            </a:r>
            <a:r>
              <a:rPr lang="ru-RU" dirty="0" err="1" smtClean="0"/>
              <a:t>види</a:t>
            </a:r>
            <a:r>
              <a:rPr lang="ru-RU" dirty="0" smtClean="0"/>
              <a:t> </a:t>
            </a:r>
            <a:r>
              <a:rPr lang="ru-RU" dirty="0" err="1" smtClean="0"/>
              <a:t>мистецької</a:t>
            </a:r>
            <a:r>
              <a:rPr lang="ru-RU" dirty="0" smtClean="0"/>
              <a:t> </a:t>
            </a:r>
            <a:r>
              <a:rPr lang="ru-RU" dirty="0" err="1" smtClean="0"/>
              <a:t>діяльності</a:t>
            </a:r>
            <a:endParaRPr lang="ru-RU" dirty="0" smtClean="0"/>
          </a:p>
          <a:p>
            <a:pPr>
              <a:buFont typeface="Arial" pitchFamily="34" charset="0"/>
              <a:buChar char="•"/>
            </a:pPr>
            <a:endParaRPr lang="ru-RU" dirty="0" smtClean="0"/>
          </a:p>
          <a:p>
            <a:pPr>
              <a:buFont typeface="Arial" pitchFamily="34" charset="0"/>
              <a:buChar char="•"/>
            </a:pPr>
            <a:r>
              <a:rPr lang="ru-RU" dirty="0" err="1" smtClean="0"/>
              <a:t>Атестація</a:t>
            </a:r>
            <a:r>
              <a:rPr lang="ru-RU" dirty="0" smtClean="0"/>
              <a:t> </a:t>
            </a:r>
            <a:r>
              <a:rPr lang="ru-RU" dirty="0" err="1" smtClean="0"/>
              <a:t>педагогічних</a:t>
            </a:r>
            <a:r>
              <a:rPr lang="ru-RU" dirty="0" smtClean="0"/>
              <a:t> </a:t>
            </a:r>
            <a:r>
              <a:rPr lang="ru-RU" dirty="0" err="1" smtClean="0"/>
              <a:t>працівників</a:t>
            </a:r>
            <a:endParaRPr lang="ru-RU" dirty="0" smtClean="0"/>
          </a:p>
          <a:p>
            <a:pPr>
              <a:buFont typeface="Arial" pitchFamily="34" charset="0"/>
              <a:buChar char="•"/>
            </a:pPr>
            <a:endParaRPr lang="ru-RU" dirty="0" smtClean="0"/>
          </a:p>
          <a:p>
            <a:pPr>
              <a:buFont typeface="Arial" pitchFamily="34" charset="0"/>
              <a:buChar char="•"/>
            </a:pPr>
            <a:r>
              <a:rPr lang="ru-RU" dirty="0" err="1" smtClean="0"/>
              <a:t>Підсумки</a:t>
            </a:r>
            <a:r>
              <a:rPr lang="ru-RU" dirty="0" smtClean="0"/>
              <a:t> </a:t>
            </a:r>
            <a:r>
              <a:rPr lang="ru-RU" dirty="0" err="1" smtClean="0"/>
              <a:t>освітньої</a:t>
            </a:r>
            <a:r>
              <a:rPr lang="ru-RU" dirty="0" smtClean="0"/>
              <a:t> </a:t>
            </a:r>
            <a:r>
              <a:rPr lang="ru-RU" dirty="0" err="1" smtClean="0"/>
              <a:t>роботи</a:t>
            </a:r>
            <a:r>
              <a:rPr lang="ru-RU" dirty="0" smtClean="0"/>
              <a:t> за 2021 - 2022 </a:t>
            </a:r>
            <a:r>
              <a:rPr lang="ru-RU" dirty="0" err="1" smtClean="0"/>
              <a:t>навчальний</a:t>
            </a:r>
            <a:r>
              <a:rPr lang="ru-RU" dirty="0" smtClean="0"/>
              <a:t> </a:t>
            </a:r>
            <a:r>
              <a:rPr lang="ru-RU" dirty="0" err="1" smtClean="0"/>
              <a:t>рік</a:t>
            </a:r>
            <a:endParaRPr lang="ru-RU" dirty="0"/>
          </a:p>
        </p:txBody>
      </p:sp>
      <p:pic>
        <p:nvPicPr>
          <p:cNvPr id="6" name="Содержимое 3" descr="1603958135_24-p-zelenii-fon-dlya-prezentatsii-powerpoint-27.jpg"/>
          <p:cNvPicPr>
            <a:picLocks noChangeAspect="1"/>
          </p:cNvPicPr>
          <p:nvPr/>
        </p:nvPicPr>
        <p:blipFill>
          <a:blip r:embed="rId2"/>
          <a:stretch>
            <a:fillRect/>
          </a:stretch>
        </p:blipFill>
        <p:spPr>
          <a:xfrm>
            <a:off x="1" y="0"/>
            <a:ext cx="9143999" cy="6858000"/>
          </a:xfrm>
          <a:prstGeom prst="rect">
            <a:avLst/>
          </a:prstGeom>
        </p:spPr>
      </p:pic>
      <p:sp>
        <p:nvSpPr>
          <p:cNvPr id="1027" name="Rectangle 3"/>
          <p:cNvSpPr>
            <a:spLocks noChangeArrowheads="1"/>
          </p:cNvSpPr>
          <p:nvPr/>
        </p:nvSpPr>
        <p:spPr bwMode="auto">
          <a:xfrm>
            <a:off x="285720" y="714356"/>
            <a:ext cx="542928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Закуплено:</a:t>
            </a:r>
            <a:endParaRPr kumimoji="0" lang="ru-RU"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 принтер у методичний кабінет ( 4 500 </a:t>
            </a:r>
            <a:r>
              <a:rPr kumimoji="0" lang="uk-UA" i="0" u="none" strike="noStrike" cap="none" normalizeH="0" baseline="0" dirty="0" err="1" smtClean="0">
                <a:ln>
                  <a:noFill/>
                </a:ln>
                <a:effectLst/>
                <a:latin typeface="Times New Roman" pitchFamily="18" charset="0"/>
                <a:ea typeface="Times New Roman" pitchFamily="18" charset="0"/>
                <a:cs typeface="Times New Roman" pitchFamily="18" charset="0"/>
              </a:rPr>
              <a:t>грн</a:t>
            </a: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 </a:t>
            </a:r>
            <a:endParaRPr kumimoji="0" lang="ru-RU"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деззасоби</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антисептики для рук,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паперові</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рушники,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рідке</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мило,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миючі</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засоби</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пральний</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порошок,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засоби</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для </a:t>
            </a:r>
            <a:r>
              <a:rPr kumimoji="0" lang="ru-RU" i="0" u="none" strike="noStrike" cap="none" normalizeH="0" baseline="0" dirty="0" err="1" smtClean="0">
                <a:ln>
                  <a:noFill/>
                </a:ln>
                <a:effectLst/>
                <a:latin typeface="Times New Roman" pitchFamily="18" charset="0"/>
                <a:ea typeface="Times New Roman" pitchFamily="18" charset="0"/>
                <a:cs typeface="Times New Roman" pitchFamily="18" charset="0"/>
              </a:rPr>
              <a:t>чищення</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ru-RU"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Придбані та встановлені  24 двохярусні ліжка в спальню,  28 матраців</a:t>
            </a:r>
            <a:endParaRPr kumimoji="0" lang="ru-RU"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Проведено перезарядження 6 вогнегасників</a:t>
            </a:r>
            <a:endParaRPr kumimoji="0" lang="ru-RU"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Придбано 4 </a:t>
            </a:r>
            <a:r>
              <a:rPr kumimoji="0" lang="uk-UA" i="0" u="none" strike="noStrike" cap="none" normalizeH="0" baseline="0" dirty="0" err="1" smtClean="0">
                <a:ln>
                  <a:noFill/>
                </a:ln>
                <a:effectLst/>
                <a:latin typeface="Times New Roman" pitchFamily="18" charset="0"/>
                <a:ea typeface="Times New Roman" pitchFamily="18" charset="0"/>
                <a:cs typeface="Times New Roman" pitchFamily="18" charset="0"/>
              </a:rPr>
              <a:t>бактеріоцидних</a:t>
            </a: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 ламп</a:t>
            </a:r>
            <a:endParaRPr kumimoji="0" lang="ru-RU"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uk-UA" dirty="0" smtClean="0">
                <a:latin typeface="Times New Roman" pitchFamily="18" charset="0"/>
                <a:ea typeface="Times New Roman" pitchFamily="18" charset="0"/>
                <a:cs typeface="Times New Roman" pitchFamily="18" charset="0"/>
              </a:rPr>
              <a:t>  </a:t>
            </a: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 За кошти батьків придбано і поставлено на облік :</a:t>
            </a:r>
            <a:endParaRPr kumimoji="0" lang="ru-RU"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uk-UA" i="0" u="none" strike="noStrike" cap="none" normalizeH="0" baseline="0" dirty="0" err="1" smtClean="0">
                <a:ln>
                  <a:noFill/>
                </a:ln>
                <a:effectLst/>
                <a:latin typeface="Times New Roman" pitchFamily="18" charset="0"/>
                <a:ea typeface="Times New Roman" pitchFamily="18" charset="0"/>
                <a:cs typeface="Times New Roman" pitchFamily="18" charset="0"/>
              </a:rPr>
              <a:t>пилесмок</a:t>
            </a: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 – 2  ( 3 600 </a:t>
            </a:r>
            <a:r>
              <a:rPr kumimoji="0" lang="uk-UA" i="0" u="none" strike="noStrike" cap="none" normalizeH="0" baseline="0" dirty="0" err="1" smtClean="0">
                <a:ln>
                  <a:noFill/>
                </a:ln>
                <a:effectLst/>
                <a:latin typeface="Times New Roman" pitchFamily="18" charset="0"/>
                <a:ea typeface="Times New Roman" pitchFamily="18" charset="0"/>
                <a:cs typeface="Times New Roman" pitchFamily="18" charset="0"/>
              </a:rPr>
              <a:t>грн</a:t>
            </a: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 – групи  №1, №2)</a:t>
            </a:r>
            <a:endParaRPr kumimoji="0" lang="ru-RU"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 40 комплектів постільної білизни   ( 8 000грн </a:t>
            </a:r>
            <a:r>
              <a:rPr kumimoji="0" lang="uk-UA" i="0" u="none" strike="noStrike" cap="none" normalizeH="0" baseline="0" dirty="0" err="1" smtClean="0">
                <a:ln>
                  <a:noFill/>
                </a:ln>
                <a:effectLst/>
                <a:latin typeface="Times New Roman" pitchFamily="18" charset="0"/>
                <a:ea typeface="Times New Roman" pitchFamily="18" charset="0"/>
                <a:cs typeface="Times New Roman" pitchFamily="18" charset="0"/>
              </a:rPr>
              <a:t>–групи</a:t>
            </a: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 № 1,№3 )</a:t>
            </a:r>
            <a:endParaRPr kumimoji="0" lang="ru-RU"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i="0" u="none" strike="noStrike" cap="none" normalizeH="0" baseline="0" dirty="0" smtClean="0">
                <a:ln>
                  <a:noFill/>
                </a:ln>
                <a:effectLst/>
                <a:latin typeface="Times New Roman" pitchFamily="18" charset="0"/>
                <a:ea typeface="Times New Roman" pitchFamily="18" charset="0"/>
                <a:cs typeface="Times New Roman" pitchFamily="18" charset="0"/>
              </a:rPr>
              <a:t> рушники  ( 40 штук)</a:t>
            </a:r>
            <a:endParaRPr kumimoji="0" lang="ru-RU"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10" name="TextBox 9"/>
          <p:cNvSpPr txBox="1"/>
          <p:nvPr/>
        </p:nvSpPr>
        <p:spPr>
          <a:xfrm>
            <a:off x="2643174" y="285728"/>
            <a:ext cx="5143536" cy="369332"/>
          </a:xfrm>
          <a:prstGeom prst="rect">
            <a:avLst/>
          </a:prstGeom>
          <a:noFill/>
        </p:spPr>
        <p:txBody>
          <a:bodyPr wrap="square" rtlCol="0">
            <a:spAutoFit/>
          </a:bodyPr>
          <a:lstStyle/>
          <a:p>
            <a:r>
              <a:rPr lang="uk-UA" dirty="0" smtClean="0"/>
              <a:t>Педагогічні ради</a:t>
            </a:r>
            <a:endParaRPr lang="ru-RU" dirty="0"/>
          </a:p>
        </p:txBody>
      </p:sp>
      <p:sp>
        <p:nvSpPr>
          <p:cNvPr id="11" name="TextBox 10"/>
          <p:cNvSpPr txBox="1"/>
          <p:nvPr/>
        </p:nvSpPr>
        <p:spPr>
          <a:xfrm>
            <a:off x="1142976" y="1428736"/>
            <a:ext cx="7358114" cy="3970318"/>
          </a:xfrm>
          <a:prstGeom prst="rect">
            <a:avLst/>
          </a:prstGeom>
          <a:noFill/>
        </p:spPr>
        <p:txBody>
          <a:bodyPr wrap="square" rtlCol="0">
            <a:spAutoFit/>
          </a:bodyPr>
          <a:lstStyle/>
          <a:p>
            <a:pPr>
              <a:buFont typeface="Arial" pitchFamily="34" charset="0"/>
              <a:buChar char="•"/>
            </a:pPr>
            <a:r>
              <a:rPr lang="ru-RU" dirty="0" err="1" smtClean="0"/>
              <a:t>Основні</a:t>
            </a:r>
            <a:r>
              <a:rPr lang="ru-RU" dirty="0" smtClean="0"/>
              <a:t> </a:t>
            </a:r>
            <a:r>
              <a:rPr lang="ru-RU" dirty="0" err="1" smtClean="0"/>
              <a:t>орієнтири</a:t>
            </a:r>
            <a:r>
              <a:rPr lang="ru-RU" dirty="0" smtClean="0"/>
              <a:t> нового </a:t>
            </a:r>
            <a:r>
              <a:rPr lang="ru-RU" dirty="0" err="1" smtClean="0"/>
              <a:t>навчального</a:t>
            </a:r>
            <a:r>
              <a:rPr lang="ru-RU" dirty="0" smtClean="0"/>
              <a:t> року у </a:t>
            </a:r>
            <a:r>
              <a:rPr lang="ru-RU" dirty="0" err="1" smtClean="0"/>
              <a:t>формуванні</a:t>
            </a:r>
            <a:r>
              <a:rPr lang="ru-RU" dirty="0" smtClean="0"/>
              <a:t> </a:t>
            </a:r>
            <a:r>
              <a:rPr lang="ru-RU" dirty="0" err="1" smtClean="0"/>
              <a:t>гармонійно</a:t>
            </a:r>
            <a:r>
              <a:rPr lang="ru-RU" dirty="0" smtClean="0"/>
              <a:t>  </a:t>
            </a:r>
            <a:r>
              <a:rPr lang="ru-RU" dirty="0" err="1" smtClean="0"/>
              <a:t>розвиненої</a:t>
            </a:r>
            <a:r>
              <a:rPr lang="ru-RU" dirty="0" smtClean="0"/>
              <a:t> </a:t>
            </a:r>
            <a:r>
              <a:rPr lang="ru-RU" dirty="0" err="1" smtClean="0"/>
              <a:t>особистості</a:t>
            </a:r>
            <a:r>
              <a:rPr lang="ru-RU" dirty="0" smtClean="0"/>
              <a:t> </a:t>
            </a:r>
          </a:p>
          <a:p>
            <a:pPr>
              <a:buFont typeface="Arial" pitchFamily="34" charset="0"/>
              <a:buChar char="•"/>
            </a:pPr>
            <a:endParaRPr lang="ru-RU" dirty="0" smtClean="0"/>
          </a:p>
          <a:p>
            <a:pPr>
              <a:buFont typeface="Arial" pitchFamily="34" charset="0"/>
              <a:buChar char="•"/>
            </a:pPr>
            <a:r>
              <a:rPr lang="ru-RU" dirty="0" err="1" smtClean="0"/>
              <a:t>Формування</a:t>
            </a:r>
            <a:r>
              <a:rPr lang="ru-RU" dirty="0" smtClean="0"/>
              <a:t> </a:t>
            </a:r>
            <a:r>
              <a:rPr lang="ru-RU" dirty="0" err="1" smtClean="0"/>
              <a:t>природничо-екологічної</a:t>
            </a:r>
            <a:r>
              <a:rPr lang="ru-RU" dirty="0" smtClean="0"/>
              <a:t> </a:t>
            </a:r>
            <a:r>
              <a:rPr lang="ru-RU" dirty="0" err="1" smtClean="0"/>
              <a:t>компетентності</a:t>
            </a:r>
            <a:r>
              <a:rPr lang="ru-RU" dirty="0" smtClean="0"/>
              <a:t> </a:t>
            </a:r>
            <a:r>
              <a:rPr lang="ru-RU" dirty="0" err="1" smtClean="0"/>
              <a:t>сучасного</a:t>
            </a:r>
            <a:r>
              <a:rPr lang="ru-RU" dirty="0" smtClean="0"/>
              <a:t> </a:t>
            </a:r>
            <a:r>
              <a:rPr lang="ru-RU" dirty="0" err="1" smtClean="0"/>
              <a:t>дошкільника</a:t>
            </a:r>
            <a:r>
              <a:rPr lang="ru-RU" dirty="0" smtClean="0"/>
              <a:t> </a:t>
            </a:r>
          </a:p>
          <a:p>
            <a:pPr>
              <a:buFont typeface="Arial" pitchFamily="34" charset="0"/>
              <a:buChar char="•"/>
            </a:pPr>
            <a:endParaRPr lang="ru-RU" dirty="0" smtClean="0"/>
          </a:p>
          <a:p>
            <a:pPr>
              <a:buFont typeface="Arial" pitchFamily="34" charset="0"/>
              <a:buChar char="•"/>
            </a:pPr>
            <a:r>
              <a:rPr lang="ru-RU" dirty="0" err="1" smtClean="0"/>
              <a:t>Підвищення</a:t>
            </a:r>
            <a:r>
              <a:rPr lang="ru-RU" dirty="0" smtClean="0"/>
              <a:t> кваліфікації </a:t>
            </a:r>
            <a:r>
              <a:rPr lang="ru-RU" dirty="0" err="1" smtClean="0"/>
              <a:t>педагогічних</a:t>
            </a:r>
            <a:r>
              <a:rPr lang="ru-RU" dirty="0" smtClean="0"/>
              <a:t> </a:t>
            </a:r>
            <a:r>
              <a:rPr lang="ru-RU" dirty="0" err="1" smtClean="0"/>
              <a:t>працівників</a:t>
            </a:r>
            <a:endParaRPr lang="ru-RU" dirty="0" smtClean="0"/>
          </a:p>
          <a:p>
            <a:pPr>
              <a:buFont typeface="Arial" pitchFamily="34" charset="0"/>
              <a:buChar char="•"/>
            </a:pPr>
            <a:endParaRPr lang="ru-RU" dirty="0" smtClean="0"/>
          </a:p>
          <a:p>
            <a:pPr>
              <a:buFont typeface="Arial" pitchFamily="34" charset="0"/>
              <a:buChar char="•"/>
            </a:pPr>
            <a:r>
              <a:rPr lang="ru-RU" dirty="0" err="1" smtClean="0"/>
              <a:t>Самореалізація</a:t>
            </a:r>
            <a:r>
              <a:rPr lang="ru-RU" dirty="0" smtClean="0"/>
              <a:t> </a:t>
            </a:r>
            <a:r>
              <a:rPr lang="ru-RU" dirty="0" err="1" smtClean="0"/>
              <a:t>дітей</a:t>
            </a:r>
            <a:r>
              <a:rPr lang="ru-RU" dirty="0" smtClean="0"/>
              <a:t> </a:t>
            </a:r>
            <a:r>
              <a:rPr lang="ru-RU" dirty="0" err="1" smtClean="0"/>
              <a:t>дошкільного</a:t>
            </a:r>
            <a:r>
              <a:rPr lang="ru-RU" dirty="0" smtClean="0"/>
              <a:t> </a:t>
            </a:r>
            <a:r>
              <a:rPr lang="ru-RU" dirty="0" err="1" smtClean="0"/>
              <a:t>віку</a:t>
            </a:r>
            <a:r>
              <a:rPr lang="ru-RU" dirty="0" smtClean="0"/>
              <a:t> через </a:t>
            </a:r>
            <a:r>
              <a:rPr lang="ru-RU" dirty="0" err="1" smtClean="0"/>
              <a:t>різні</a:t>
            </a:r>
            <a:r>
              <a:rPr lang="ru-RU" dirty="0" smtClean="0"/>
              <a:t> </a:t>
            </a:r>
            <a:r>
              <a:rPr lang="ru-RU" dirty="0" err="1" smtClean="0"/>
              <a:t>види</a:t>
            </a:r>
            <a:r>
              <a:rPr lang="ru-RU" dirty="0" smtClean="0"/>
              <a:t> </a:t>
            </a:r>
            <a:r>
              <a:rPr lang="ru-RU" dirty="0" err="1" smtClean="0"/>
              <a:t>мистецької</a:t>
            </a:r>
            <a:r>
              <a:rPr lang="ru-RU" dirty="0" smtClean="0"/>
              <a:t> </a:t>
            </a:r>
            <a:r>
              <a:rPr lang="ru-RU" dirty="0" err="1" smtClean="0"/>
              <a:t>діяльності</a:t>
            </a:r>
            <a:endParaRPr lang="ru-RU" dirty="0" smtClean="0"/>
          </a:p>
          <a:p>
            <a:pPr>
              <a:buFont typeface="Arial" pitchFamily="34" charset="0"/>
              <a:buChar char="•"/>
            </a:pPr>
            <a:endParaRPr lang="ru-RU" dirty="0" smtClean="0"/>
          </a:p>
          <a:p>
            <a:pPr>
              <a:buFont typeface="Arial" pitchFamily="34" charset="0"/>
              <a:buChar char="•"/>
            </a:pPr>
            <a:r>
              <a:rPr lang="ru-RU" dirty="0" err="1" smtClean="0"/>
              <a:t>Атестація</a:t>
            </a:r>
            <a:r>
              <a:rPr lang="ru-RU" dirty="0" smtClean="0"/>
              <a:t> </a:t>
            </a:r>
            <a:r>
              <a:rPr lang="ru-RU" dirty="0" err="1" smtClean="0"/>
              <a:t>педагогічних</a:t>
            </a:r>
            <a:r>
              <a:rPr lang="ru-RU" dirty="0" smtClean="0"/>
              <a:t> </a:t>
            </a:r>
            <a:r>
              <a:rPr lang="ru-RU" dirty="0" err="1" smtClean="0"/>
              <a:t>працівників</a:t>
            </a:r>
            <a:endParaRPr lang="ru-RU" dirty="0" smtClean="0"/>
          </a:p>
          <a:p>
            <a:pPr>
              <a:buFont typeface="Arial" pitchFamily="34" charset="0"/>
              <a:buChar char="•"/>
            </a:pPr>
            <a:endParaRPr lang="ru-RU" dirty="0" smtClean="0"/>
          </a:p>
          <a:p>
            <a:pPr>
              <a:buFont typeface="Arial" pitchFamily="34" charset="0"/>
              <a:buChar char="•"/>
            </a:pPr>
            <a:r>
              <a:rPr lang="ru-RU" dirty="0" err="1" smtClean="0"/>
              <a:t>Підсумки</a:t>
            </a:r>
            <a:r>
              <a:rPr lang="ru-RU" dirty="0" smtClean="0"/>
              <a:t> </a:t>
            </a:r>
            <a:r>
              <a:rPr lang="ru-RU" dirty="0" err="1" smtClean="0"/>
              <a:t>освітньої</a:t>
            </a:r>
            <a:r>
              <a:rPr lang="ru-RU" dirty="0" smtClean="0"/>
              <a:t> </a:t>
            </a:r>
            <a:r>
              <a:rPr lang="ru-RU" dirty="0" err="1" smtClean="0"/>
              <a:t>роботи</a:t>
            </a:r>
            <a:r>
              <a:rPr lang="ru-RU" dirty="0" smtClean="0"/>
              <a:t> за 2021 - 2022 </a:t>
            </a:r>
            <a:r>
              <a:rPr lang="ru-RU" dirty="0" err="1" smtClean="0"/>
              <a:t>навчальний</a:t>
            </a:r>
            <a:r>
              <a:rPr lang="ru-RU" dirty="0" smtClean="0"/>
              <a:t> </a:t>
            </a:r>
            <a:r>
              <a:rPr lang="ru-RU" dirty="0" err="1" smtClean="0"/>
              <a:t>рік</a:t>
            </a:r>
            <a:endParaRPr lang="ru-RU" dirty="0"/>
          </a:p>
        </p:txBody>
      </p:sp>
      <p:pic>
        <p:nvPicPr>
          <p:cNvPr id="6" name="Содержимое 3" descr="1603958135_24-p-zelenii-fon-dlya-prezentatsii-powerpoint-27.jpg"/>
          <p:cNvPicPr>
            <a:picLocks noChangeAspect="1"/>
          </p:cNvPicPr>
          <p:nvPr/>
        </p:nvPicPr>
        <p:blipFill>
          <a:blip r:embed="rId2"/>
          <a:stretch>
            <a:fillRect/>
          </a:stretch>
        </p:blipFill>
        <p:spPr>
          <a:xfrm>
            <a:off x="0" y="0"/>
            <a:ext cx="9143999" cy="6858000"/>
          </a:xfrm>
          <a:prstGeom prst="rect">
            <a:avLst/>
          </a:prstGeom>
        </p:spPr>
      </p:pic>
      <p:sp>
        <p:nvSpPr>
          <p:cNvPr id="1027" name="Rectangle 3"/>
          <p:cNvSpPr>
            <a:spLocks noChangeArrowheads="1"/>
          </p:cNvSpPr>
          <p:nvPr/>
        </p:nvSpPr>
        <p:spPr bwMode="auto">
          <a:xfrm>
            <a:off x="1357290" y="500042"/>
            <a:ext cx="6715172" cy="4924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2000" b="1" dirty="0" smtClean="0">
                <a:solidFill>
                  <a:schemeClr val="accent4"/>
                </a:solidFill>
                <a:latin typeface="Times New Roman" pitchFamily="18" charset="0"/>
                <a:cs typeface="Times New Roman" pitchFamily="18" charset="0"/>
              </a:rPr>
              <a:t>       </a:t>
            </a:r>
            <a:r>
              <a:rPr lang="uk-UA" sz="2000" dirty="0" smtClean="0">
                <a:latin typeface="Times New Roman" pitchFamily="18" charset="0"/>
                <a:cs typeface="Times New Roman" pitchFamily="18" charset="0"/>
              </a:rPr>
              <a:t>В ЗДО №1 </a:t>
            </a:r>
            <a:r>
              <a:rPr lang="uk-UA" sz="2000" dirty="0" err="1" smtClean="0">
                <a:latin typeface="Times New Roman" pitchFamily="18" charset="0"/>
                <a:cs typeface="Times New Roman" pitchFamily="18" charset="0"/>
              </a:rPr>
              <a:t>“Теремок”</a:t>
            </a:r>
            <a:r>
              <a:rPr lang="uk-UA" sz="2000" dirty="0" smtClean="0">
                <a:latin typeface="Times New Roman" pitchFamily="18" charset="0"/>
                <a:cs typeface="Times New Roman" pitchFamily="18" charset="0"/>
              </a:rPr>
              <a:t>, враховуючи сучасні умови, є ще ряд невирішених проблем: заміна пожежного рукава, ремонт пожежної сигналізації, реконструкція приміщення, облаштування укриття тощо. </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      Пріоритетними напрямами у сфері матеріально-технічного забезпечення освітньої діяльності на наступний рік залишаються подальше створення безпечного освітнього середовища: обладнання і оснащення педагогічного процесу, усіх видів діяльності дітей, їхнього побуту, ігрових куточків, фізкультурно-оздоровчої, медичної бази закладу.</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Колект</a:t>
            </a:r>
            <a:r>
              <a:rPr lang="uk-UA" sz="2000" dirty="0" smtClean="0">
                <a:latin typeface="Times New Roman" pitchFamily="18" charset="0"/>
                <a:cs typeface="Times New Roman" pitchFamily="18" charset="0"/>
              </a:rPr>
              <a:t>и</a:t>
            </a:r>
            <a:r>
              <a:rPr lang="ru-RU" sz="2000" dirty="0" smtClean="0">
                <a:latin typeface="Times New Roman" pitchFamily="18" charset="0"/>
                <a:cs typeface="Times New Roman" pitchFamily="18" charset="0"/>
              </a:rPr>
              <a:t>в ЗДО </a:t>
            </a:r>
            <a:r>
              <a:rPr lang="ru-RU" sz="2000" dirty="0" err="1" smtClean="0">
                <a:latin typeface="Times New Roman" pitchFamily="18" charset="0"/>
                <a:cs typeface="Times New Roman" pitchFamily="18" charset="0"/>
              </a:rPr>
              <a:t>налаштований</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працю</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режимі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розвитку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відновлення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впровадження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інновацій</a:t>
            </a:r>
            <a:r>
              <a:rPr lang="ru-RU" sz="2000" dirty="0" smtClean="0">
                <a:latin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uk-UA" sz="5400" b="1" i="0" u="none" strike="noStrike" cap="none" normalizeH="0" dirty="0" smtClean="0">
                <a:ln>
                  <a:noFill/>
                </a:ln>
                <a:solidFill>
                  <a:schemeClr val="accent4"/>
                </a:solidFill>
                <a:effectLst/>
                <a:latin typeface="Times New Roman" pitchFamily="18" charset="0"/>
                <a:cs typeface="Times New Roman" pitchFamily="18" charset="0"/>
              </a:rPr>
              <a:t> </a:t>
            </a:r>
            <a:endParaRPr kumimoji="0" lang="ru-RU" sz="5400" b="1" i="0" u="none" strike="noStrike" cap="none" normalizeH="0" baseline="0" dirty="0" smtClean="0">
              <a:ln>
                <a:noFill/>
              </a:ln>
              <a:solidFill>
                <a:schemeClr val="accent4"/>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1" y="0"/>
            <a:ext cx="9143999" cy="6858000"/>
          </a:xfrm>
        </p:spPr>
      </p:pic>
      <p:sp>
        <p:nvSpPr>
          <p:cNvPr id="19457" name="Rectangle 1"/>
          <p:cNvSpPr>
            <a:spLocks noChangeArrowheads="1"/>
          </p:cNvSpPr>
          <p:nvPr/>
        </p:nvSpPr>
        <p:spPr bwMode="auto">
          <a:xfrm>
            <a:off x="0" y="357166"/>
            <a:ext cx="9144000" cy="5500726"/>
          </a:xfrm>
          <a:prstGeom prst="rect">
            <a:avLst/>
          </a:prstGeom>
          <a:noFill/>
          <a:ln w="9525">
            <a:noFill/>
            <a:miter lim="800000"/>
            <a:headEnd/>
            <a:tailEnd/>
          </a:ln>
          <a:effectLst/>
        </p:spPr>
        <p:txBody>
          <a:bodyPr vert="horz" wrap="square" lIns="457056" tIns="152352"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2021-2022 навчальному році педагогічний колектив працював</a:t>
            </a:r>
            <a:r>
              <a:rPr kumimoji="0" lang="uk-UA"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над </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реалізацією </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пріоритетних завдань </a:t>
            </a:r>
            <a:r>
              <a:rPr lang="uk-UA" b="1" dirty="0" smtClean="0">
                <a:latin typeface="Times New Roman" pitchFamily="18" charset="0"/>
                <a:ea typeface="Times New Roman" pitchFamily="18" charset="0"/>
                <a:cs typeface="Times New Roman" pitchFamily="18" charset="0"/>
              </a:rPr>
              <a:t>ЗДО</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Забезпечення сучасного підходу до формування природничо-екологічної компетентності дітей дошкільного віку шляхом навчання доцільної поведінки в різних життєвих ситуаціях, що ґрунтується на емоційно-ціннісному ставленні до природи, орієнтуючись на сталий розвиток та базові принципи екологічної освіти.</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Сприяння розвитку особистості дошкільників шляхом формування мистецько-творчої компетентності через музичні та театралізовані види мистецької діяльності.</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Розширення і оновлення форм, видів та змісту співпраці з родинами та громадськістю, забезпечення прозорості і відкритості роботи закладу через контент </a:t>
            </a:r>
            <a:r>
              <a:rPr kumimoji="0" lang="uk-UA"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вебсайту</a:t>
            </a: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соціальну мережу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Faceb</a:t>
            </a: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ok</a:t>
            </a: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 групи в мобільному додатку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Viber</a:t>
            </a: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uk-UA" sz="1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Продовження забезпечення наступності у реалізації основних завдань зі  збереження та зміцнення здоров’я дітей, попередження усіх видів дитячого травматизму шляхом створення безпечних та нешкідливих умов розвитку, виховання та навчання дітей, умов для фізичного розвитку та зміцнення здоров’я відповідно до санітарно-гігієнічних вимог та забезпечення їх дотримання</a:t>
            </a:r>
            <a:r>
              <a:rPr kumimoji="0" lang="ru-RU" sz="160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0" y="0"/>
            <a:ext cx="9143999" cy="6858000"/>
          </a:xfrm>
        </p:spPr>
      </p:pic>
      <p:sp>
        <p:nvSpPr>
          <p:cNvPr id="23553" name="Rectangle 1"/>
          <p:cNvSpPr>
            <a:spLocks noChangeArrowheads="1"/>
          </p:cNvSpPr>
          <p:nvPr/>
        </p:nvSpPr>
        <p:spPr bwMode="auto">
          <a:xfrm>
            <a:off x="285721" y="357166"/>
            <a:ext cx="864399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Підвищенню</a:t>
            </a:r>
            <a:r>
              <a:rPr kumimoji="0" lang="ru-RU" sz="20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ru-RU" sz="2000" b="1" i="0"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професійного</a:t>
            </a:r>
            <a:r>
              <a:rPr kumimoji="0" lang="ru-RU" sz="20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ru-RU" sz="2000" b="1" i="0"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рівня</a:t>
            </a:r>
            <a:r>
              <a:rPr kumimoji="0" lang="ru-RU" sz="20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ru-RU" sz="2000" b="1" i="0"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педагогічних</a:t>
            </a:r>
            <a:r>
              <a:rPr kumimoji="0" lang="ru-RU" sz="20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p>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працівників</a:t>
            </a:r>
            <a:r>
              <a:rPr kumimoji="0" lang="ru-RU" sz="20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ru-RU" sz="2000" b="1" i="0"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сприяли</a:t>
            </a:r>
            <a:r>
              <a:rPr kumimoji="0" lang="ru-RU" sz="2000" b="1" i="0"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a:t>
            </a:r>
            <a:endParaRPr kumimoji="0" lang="ru-RU" sz="2000" b="1" i="0" strike="noStrike" cap="none" normalizeH="0" baseline="0" dirty="0" smtClean="0">
              <a:ln>
                <a:noFill/>
              </a:ln>
              <a:solidFill>
                <a:schemeClr val="accent4"/>
              </a:solidFill>
              <a:effectLst/>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642909" y="1142984"/>
          <a:ext cx="7720999" cy="4929220"/>
        </p:xfrm>
        <a:graphic>
          <a:graphicData uri="http://schemas.openxmlformats.org/drawingml/2006/table">
            <a:tbl>
              <a:tblPr/>
              <a:tblGrid>
                <a:gridCol w="528433"/>
                <a:gridCol w="3669676"/>
                <a:gridCol w="1321084"/>
                <a:gridCol w="1321084"/>
                <a:gridCol w="880722"/>
              </a:tblGrid>
              <a:tr h="1754468">
                <a:tc>
                  <a:txBody>
                    <a:bodyPr/>
                    <a:lstStyle/>
                    <a:p>
                      <a:pPr algn="ctr">
                        <a:lnSpc>
                          <a:spcPct val="115000"/>
                        </a:lnSpc>
                        <a:spcAft>
                          <a:spcPts val="1000"/>
                        </a:spcAft>
                      </a:pPr>
                      <a:endParaRPr lang="ru-RU" sz="1400" dirty="0">
                        <a:solidFill>
                          <a:srgbClr val="000000"/>
                        </a:solidFill>
                        <a:latin typeface="Times New Roman"/>
                        <a:ea typeface="Times New Roman"/>
                        <a:cs typeface="Times New Roman"/>
                      </a:endParaRPr>
                    </a:p>
                    <a:p>
                      <a:pPr algn="ctr">
                        <a:lnSpc>
                          <a:spcPct val="115000"/>
                        </a:lnSpc>
                        <a:spcAft>
                          <a:spcPts val="1000"/>
                        </a:spcAft>
                      </a:pPr>
                      <a:r>
                        <a:rPr lang="ru-RU" sz="1400" dirty="0">
                          <a:solidFill>
                            <a:srgbClr val="000000"/>
                          </a:solidFill>
                          <a:latin typeface="Times New Roman"/>
                          <a:ea typeface="Times New Roman"/>
                          <a:cs typeface="Times New Roman"/>
                        </a:rPr>
                        <a:t>№</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400" dirty="0">
                        <a:solidFill>
                          <a:srgbClr val="000000"/>
                        </a:solidFill>
                        <a:latin typeface="Times New Roman"/>
                        <a:ea typeface="Times New Roman"/>
                        <a:cs typeface="Times New Roman"/>
                      </a:endParaRPr>
                    </a:p>
                    <a:p>
                      <a:pPr algn="ctr">
                        <a:lnSpc>
                          <a:spcPct val="115000"/>
                        </a:lnSpc>
                        <a:spcAft>
                          <a:spcPts val="1000"/>
                        </a:spcAft>
                      </a:pPr>
                      <a:r>
                        <a:rPr lang="ru-RU" sz="1400" dirty="0">
                          <a:solidFill>
                            <a:srgbClr val="000000"/>
                          </a:solidFill>
                          <a:latin typeface="Times New Roman"/>
                          <a:ea typeface="Times New Roman"/>
                          <a:cs typeface="Times New Roman"/>
                        </a:rPr>
                        <a:t>Вид </a:t>
                      </a:r>
                      <a:r>
                        <a:rPr lang="ru-RU" sz="1400" dirty="0" err="1">
                          <a:solidFill>
                            <a:srgbClr val="000000"/>
                          </a:solidFill>
                          <a:latin typeface="Times New Roman"/>
                          <a:ea typeface="Times New Roman"/>
                          <a:cs typeface="Times New Roman"/>
                        </a:rPr>
                        <a:t>діяльності</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err="1">
                          <a:solidFill>
                            <a:srgbClr val="000000"/>
                          </a:solidFill>
                          <a:latin typeface="Times New Roman"/>
                          <a:ea typeface="Times New Roman"/>
                          <a:cs typeface="Times New Roman"/>
                        </a:rPr>
                        <a:t>Планова</a:t>
                      </a:r>
                      <a:r>
                        <a:rPr lang="ru-RU" sz="1400" dirty="0">
                          <a:solidFill>
                            <a:srgbClr val="000000"/>
                          </a:solidFill>
                          <a:latin typeface="Times New Roman"/>
                          <a:ea typeface="Times New Roman"/>
                          <a:cs typeface="Times New Roman"/>
                        </a:rPr>
                        <a:t> </a:t>
                      </a:r>
                      <a:r>
                        <a:rPr lang="ru-RU" sz="1400" dirty="0" err="1" smtClean="0">
                          <a:solidFill>
                            <a:srgbClr val="000000"/>
                          </a:solidFill>
                          <a:latin typeface="Times New Roman"/>
                          <a:ea typeface="Times New Roman"/>
                          <a:cs typeface="Times New Roman"/>
                        </a:rPr>
                        <a:t>кількість</a:t>
                      </a:r>
                      <a:endParaRPr lang="ru-RU" sz="1100" dirty="0" smtClean="0">
                        <a:solidFill>
                          <a:srgbClr val="000000"/>
                        </a:solidFill>
                        <a:latin typeface="Calibri"/>
                        <a:ea typeface="Times New Roman"/>
                        <a:cs typeface="Times New Roman"/>
                      </a:endParaRPr>
                    </a:p>
                    <a:p>
                      <a:pPr algn="ctr">
                        <a:lnSpc>
                          <a:spcPct val="115000"/>
                        </a:lnSpc>
                        <a:spcAft>
                          <a:spcPts val="1000"/>
                        </a:spcAft>
                      </a:pPr>
                      <a:r>
                        <a:rPr lang="ru-RU" sz="1400" dirty="0" err="1" smtClean="0">
                          <a:solidFill>
                            <a:srgbClr val="000000"/>
                          </a:solidFill>
                          <a:latin typeface="Times New Roman"/>
                          <a:ea typeface="Times New Roman"/>
                          <a:cs typeface="Times New Roman"/>
                        </a:rPr>
                        <a:t>педагогів</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solidFill>
                            <a:srgbClr val="000000"/>
                          </a:solidFill>
                          <a:latin typeface="Times New Roman"/>
                          <a:ea typeface="Times New Roman"/>
                          <a:cs typeface="Times New Roman"/>
                        </a:rPr>
                        <a:t>Фактична</a:t>
                      </a:r>
                      <a:endParaRPr lang="ru-RU" sz="1100">
                        <a:latin typeface="Calibri"/>
                        <a:ea typeface="Times New Roman"/>
                        <a:cs typeface="Times New Roman"/>
                      </a:endParaRPr>
                    </a:p>
                    <a:p>
                      <a:pPr algn="ctr">
                        <a:lnSpc>
                          <a:spcPct val="115000"/>
                        </a:lnSpc>
                        <a:spcAft>
                          <a:spcPts val="1000"/>
                        </a:spcAft>
                      </a:pPr>
                      <a:r>
                        <a:rPr lang="ru-RU" sz="1400">
                          <a:solidFill>
                            <a:srgbClr val="000000"/>
                          </a:solidFill>
                          <a:latin typeface="Times New Roman"/>
                          <a:ea typeface="Times New Roman"/>
                          <a:cs typeface="Times New Roman"/>
                        </a:rPr>
                        <a:t>кількість</a:t>
                      </a:r>
                      <a:endParaRPr lang="ru-RU" sz="1100">
                        <a:latin typeface="Calibri"/>
                        <a:ea typeface="Times New Roman"/>
                        <a:cs typeface="Times New Roman"/>
                      </a:endParaRPr>
                    </a:p>
                    <a:p>
                      <a:pPr algn="ctr">
                        <a:lnSpc>
                          <a:spcPct val="115000"/>
                        </a:lnSpc>
                        <a:spcAft>
                          <a:spcPts val="1000"/>
                        </a:spcAft>
                      </a:pPr>
                      <a:r>
                        <a:rPr lang="ru-RU" sz="1400">
                          <a:solidFill>
                            <a:srgbClr val="000000"/>
                          </a:solidFill>
                          <a:latin typeface="Times New Roman"/>
                          <a:ea typeface="Times New Roman"/>
                          <a:cs typeface="Times New Roman"/>
                        </a:rPr>
                        <a:t>педагогів</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solidFill>
                            <a:srgbClr val="000000"/>
                          </a:solidFill>
                          <a:latin typeface="Times New Roman"/>
                          <a:ea typeface="Times New Roman"/>
                          <a:cs typeface="Times New Roman"/>
                        </a:rPr>
                        <a:t>% від загальної  кількості</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871">
                <a:tc>
                  <a:txBody>
                    <a:bodyPr/>
                    <a:lstStyle/>
                    <a:p>
                      <a:pPr algn="ctr">
                        <a:lnSpc>
                          <a:spcPct val="115000"/>
                        </a:lnSpc>
                        <a:spcAft>
                          <a:spcPts val="1000"/>
                        </a:spcAft>
                      </a:pPr>
                      <a:r>
                        <a:rPr lang="ru-RU" sz="1400">
                          <a:solidFill>
                            <a:srgbClr val="000000"/>
                          </a:solidFill>
                          <a:latin typeface="Times New Roman"/>
                          <a:ea typeface="Times New Roman"/>
                          <a:cs typeface="Times New Roman"/>
                        </a:rPr>
                        <a:t>1.</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just">
                        <a:lnSpc>
                          <a:spcPct val="115000"/>
                        </a:lnSpc>
                        <a:spcAft>
                          <a:spcPts val="1000"/>
                        </a:spcAft>
                      </a:pPr>
                      <a:r>
                        <a:rPr lang="ru-RU" sz="1400">
                          <a:solidFill>
                            <a:srgbClr val="000000"/>
                          </a:solidFill>
                          <a:latin typeface="Times New Roman"/>
                          <a:ea typeface="Times New Roman"/>
                          <a:cs typeface="Times New Roman"/>
                        </a:rPr>
                        <a:t>Курси підвищення кваліфікації</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ct val="115000"/>
                        </a:lnSpc>
                        <a:spcAft>
                          <a:spcPts val="1000"/>
                        </a:spcAft>
                      </a:pPr>
                      <a:r>
                        <a:rPr lang="ru-RU" sz="1400">
                          <a:solidFill>
                            <a:srgbClr val="000000"/>
                          </a:solidFill>
                          <a:latin typeface="Times New Roman"/>
                          <a:ea typeface="Times New Roman"/>
                          <a:cs typeface="Times New Roman"/>
                        </a:rPr>
                        <a:t>6</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ct val="115000"/>
                        </a:lnSpc>
                        <a:spcAft>
                          <a:spcPts val="1000"/>
                        </a:spcAft>
                      </a:pPr>
                      <a:r>
                        <a:rPr lang="ru-RU" sz="1400">
                          <a:solidFill>
                            <a:srgbClr val="000000"/>
                          </a:solidFill>
                          <a:latin typeface="Times New Roman"/>
                          <a:ea typeface="Times New Roman"/>
                          <a:cs typeface="Times New Roman"/>
                        </a:rPr>
                        <a:t>6</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ct val="115000"/>
                        </a:lnSpc>
                        <a:spcAft>
                          <a:spcPts val="1000"/>
                        </a:spcAft>
                      </a:pPr>
                      <a:r>
                        <a:rPr lang="ru-RU" sz="1400">
                          <a:solidFill>
                            <a:srgbClr val="000000"/>
                          </a:solidFill>
                          <a:latin typeface="Times New Roman"/>
                          <a:ea typeface="Times New Roman"/>
                          <a:cs typeface="Times New Roman"/>
                        </a:rPr>
                        <a:t>35%</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508871">
                <a:tc>
                  <a:txBody>
                    <a:bodyPr/>
                    <a:lstStyle/>
                    <a:p>
                      <a:pPr algn="ctr">
                        <a:lnSpc>
                          <a:spcPct val="115000"/>
                        </a:lnSpc>
                        <a:spcAft>
                          <a:spcPts val="1000"/>
                        </a:spcAft>
                      </a:pPr>
                      <a:r>
                        <a:rPr lang="ru-RU" sz="1400">
                          <a:solidFill>
                            <a:srgbClr val="000000"/>
                          </a:solidFill>
                          <a:latin typeface="Times New Roman"/>
                          <a:ea typeface="Times New Roman"/>
                          <a:cs typeface="Times New Roman"/>
                        </a:rPr>
                        <a:t>2.</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ct val="115000"/>
                        </a:lnSpc>
                        <a:spcAft>
                          <a:spcPts val="1000"/>
                        </a:spcAft>
                      </a:pPr>
                      <a:r>
                        <a:rPr lang="ru-RU" sz="1400">
                          <a:solidFill>
                            <a:srgbClr val="000000"/>
                          </a:solidFill>
                          <a:latin typeface="Times New Roman"/>
                          <a:ea typeface="Times New Roman"/>
                          <a:cs typeface="Times New Roman"/>
                        </a:rPr>
                        <a:t>Атестація</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1000"/>
                        </a:spcAft>
                      </a:pPr>
                      <a:r>
                        <a:rPr lang="uk-UA" sz="1400" dirty="0" smtClean="0">
                          <a:solidFill>
                            <a:srgbClr val="000000"/>
                          </a:solidFill>
                          <a:latin typeface="Times New Roman"/>
                          <a:ea typeface="Times New Roman"/>
                          <a:cs typeface="Times New Roman"/>
                        </a:rPr>
                        <a:t>4</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1000"/>
                        </a:spcAft>
                      </a:pPr>
                      <a:r>
                        <a:rPr lang="uk-UA" sz="1400" dirty="0" smtClean="0">
                          <a:solidFill>
                            <a:srgbClr val="000000"/>
                          </a:solidFill>
                          <a:latin typeface="Times New Roman"/>
                          <a:ea typeface="Times New Roman"/>
                          <a:cs typeface="Times New Roman"/>
                        </a:rPr>
                        <a:t>4</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1000"/>
                        </a:spcAft>
                      </a:pPr>
                      <a:r>
                        <a:rPr lang="ru-RU" sz="1400" dirty="0" smtClean="0">
                          <a:solidFill>
                            <a:srgbClr val="000000"/>
                          </a:solidFill>
                          <a:latin typeface="Times New Roman"/>
                          <a:ea typeface="Times New Roman"/>
                          <a:cs typeface="Times New Roman"/>
                        </a:rPr>
                        <a:t>23,5%</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508871">
                <a:tc>
                  <a:txBody>
                    <a:bodyPr/>
                    <a:lstStyle/>
                    <a:p>
                      <a:pPr algn="ctr">
                        <a:lnSpc>
                          <a:spcPct val="115000"/>
                        </a:lnSpc>
                        <a:spcAft>
                          <a:spcPts val="1000"/>
                        </a:spcAft>
                      </a:pPr>
                      <a:r>
                        <a:rPr lang="ru-RU" sz="1400">
                          <a:solidFill>
                            <a:srgbClr val="000000"/>
                          </a:solidFill>
                          <a:latin typeface="Times New Roman"/>
                          <a:ea typeface="Times New Roman"/>
                          <a:cs typeface="Times New Roman"/>
                        </a:rPr>
                        <a:t>3.</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just">
                        <a:lnSpc>
                          <a:spcPct val="115000"/>
                        </a:lnSpc>
                        <a:spcAft>
                          <a:spcPts val="1000"/>
                        </a:spcAft>
                      </a:pPr>
                      <a:r>
                        <a:rPr lang="ru-RU" sz="1400">
                          <a:solidFill>
                            <a:srgbClr val="000000"/>
                          </a:solidFill>
                          <a:latin typeface="Times New Roman"/>
                          <a:ea typeface="Times New Roman"/>
                          <a:cs typeface="Times New Roman"/>
                        </a:rPr>
                        <a:t>Самоосвіта</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1000"/>
                        </a:spcAft>
                      </a:pPr>
                      <a:r>
                        <a:rPr lang="ru-RU" sz="1400">
                          <a:solidFill>
                            <a:srgbClr val="000000"/>
                          </a:solidFill>
                          <a:latin typeface="Times New Roman"/>
                          <a:ea typeface="Times New Roman"/>
                          <a:cs typeface="Times New Roman"/>
                        </a:rPr>
                        <a:t>17</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1000"/>
                        </a:spcAft>
                      </a:pPr>
                      <a:r>
                        <a:rPr lang="ru-RU" sz="1400">
                          <a:solidFill>
                            <a:srgbClr val="000000"/>
                          </a:solidFill>
                          <a:latin typeface="Times New Roman"/>
                          <a:ea typeface="Times New Roman"/>
                          <a:cs typeface="Times New Roman"/>
                        </a:rPr>
                        <a:t>17</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1000"/>
                        </a:spcAft>
                      </a:pPr>
                      <a:r>
                        <a:rPr lang="ru-RU" sz="1400">
                          <a:solidFill>
                            <a:srgbClr val="000000"/>
                          </a:solidFill>
                          <a:latin typeface="Times New Roman"/>
                          <a:ea typeface="Times New Roman"/>
                          <a:cs typeface="Times New Roman"/>
                        </a:rPr>
                        <a:t>100%</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508871">
                <a:tc>
                  <a:txBody>
                    <a:bodyPr/>
                    <a:lstStyle/>
                    <a:p>
                      <a:pPr algn="ctr">
                        <a:lnSpc>
                          <a:spcPct val="115000"/>
                        </a:lnSpc>
                        <a:spcAft>
                          <a:spcPts val="1000"/>
                        </a:spcAft>
                      </a:pPr>
                      <a:r>
                        <a:rPr lang="ru-RU" sz="1400">
                          <a:solidFill>
                            <a:srgbClr val="000000"/>
                          </a:solidFill>
                          <a:latin typeface="Times New Roman"/>
                          <a:ea typeface="Times New Roman"/>
                          <a:cs typeface="Times New Roman"/>
                        </a:rPr>
                        <a:t>4.</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a:lnSpc>
                          <a:spcPct val="115000"/>
                        </a:lnSpc>
                        <a:spcAft>
                          <a:spcPts val="1000"/>
                        </a:spcAft>
                      </a:pPr>
                      <a:r>
                        <a:rPr lang="ru-RU" sz="1400">
                          <a:solidFill>
                            <a:srgbClr val="000000"/>
                          </a:solidFill>
                          <a:latin typeface="Times New Roman"/>
                          <a:ea typeface="Times New Roman"/>
                          <a:cs typeface="Times New Roman"/>
                        </a:rPr>
                        <a:t>Участь у роботі творчої групи</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1000"/>
                        </a:spcAft>
                      </a:pPr>
                      <a:r>
                        <a:rPr lang="ru-RU" sz="1400">
                          <a:solidFill>
                            <a:srgbClr val="000000"/>
                          </a:solidFill>
                          <a:latin typeface="Times New Roman"/>
                          <a:ea typeface="Times New Roman"/>
                          <a:cs typeface="Times New Roman"/>
                        </a:rPr>
                        <a:t>7</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1000"/>
                        </a:spcAft>
                      </a:pPr>
                      <a:r>
                        <a:rPr lang="ru-RU" sz="1400">
                          <a:solidFill>
                            <a:srgbClr val="000000"/>
                          </a:solidFill>
                          <a:latin typeface="Times New Roman"/>
                          <a:ea typeface="Times New Roman"/>
                          <a:cs typeface="Times New Roman"/>
                        </a:rPr>
                        <a:t>7</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1000"/>
                        </a:spcAft>
                      </a:pPr>
                      <a:r>
                        <a:rPr lang="ru-RU" sz="1400">
                          <a:solidFill>
                            <a:srgbClr val="000000"/>
                          </a:solidFill>
                          <a:latin typeface="Times New Roman"/>
                          <a:ea typeface="Times New Roman"/>
                          <a:cs typeface="Times New Roman"/>
                        </a:rPr>
                        <a:t>41%</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1139268">
                <a:tc>
                  <a:txBody>
                    <a:bodyPr/>
                    <a:lstStyle/>
                    <a:p>
                      <a:pPr algn="ctr">
                        <a:lnSpc>
                          <a:spcPct val="115000"/>
                        </a:lnSpc>
                        <a:spcAft>
                          <a:spcPts val="1000"/>
                        </a:spcAft>
                      </a:pPr>
                      <a:r>
                        <a:rPr lang="ru-RU" sz="1400">
                          <a:solidFill>
                            <a:srgbClr val="000000"/>
                          </a:solidFill>
                          <a:latin typeface="Times New Roman"/>
                          <a:ea typeface="Times New Roman"/>
                          <a:cs typeface="Times New Roman"/>
                        </a:rPr>
                        <a:t>5.</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15000"/>
                        </a:lnSpc>
                        <a:spcAft>
                          <a:spcPts val="1000"/>
                        </a:spcAft>
                      </a:pPr>
                      <a:r>
                        <a:rPr lang="ru-RU" sz="1400">
                          <a:solidFill>
                            <a:srgbClr val="000000"/>
                          </a:solidFill>
                          <a:latin typeface="Times New Roman"/>
                          <a:ea typeface="Times New Roman"/>
                          <a:cs typeface="Times New Roman"/>
                        </a:rPr>
                        <a:t>Участь у підготовці та проведенні методичних заходів</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1000"/>
                        </a:spcAft>
                      </a:pPr>
                      <a:r>
                        <a:rPr lang="ru-RU" sz="1400">
                          <a:solidFill>
                            <a:srgbClr val="000000"/>
                          </a:solidFill>
                          <a:latin typeface="Times New Roman"/>
                          <a:ea typeface="Times New Roman"/>
                          <a:cs typeface="Times New Roman"/>
                        </a:rPr>
                        <a:t>17</a:t>
                      </a:r>
                      <a:endParaRPr lang="ru-RU"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1000"/>
                        </a:spcAft>
                      </a:pPr>
                      <a:r>
                        <a:rPr lang="ru-RU" sz="1400">
                          <a:solidFill>
                            <a:srgbClr val="000000"/>
                          </a:solidFill>
                          <a:latin typeface="Times New Roman"/>
                          <a:ea typeface="Times New Roman"/>
                          <a:cs typeface="Times New Roman"/>
                        </a:rPr>
                        <a:t>17</a:t>
                      </a:r>
                      <a:endParaRPr lang="ru-RU"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1000"/>
                        </a:spcAft>
                      </a:pPr>
                      <a:r>
                        <a:rPr lang="ru-RU" sz="1400" dirty="0">
                          <a:solidFill>
                            <a:srgbClr val="000000"/>
                          </a:solidFill>
                          <a:latin typeface="Times New Roman"/>
                          <a:ea typeface="Times New Roman"/>
                          <a:cs typeface="Times New Roman"/>
                        </a:rPr>
                        <a:t>100%</a:t>
                      </a:r>
                      <a:endParaRPr lang="ru-RU"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03958135_24-p-zelenii-fon-dlya-prezentatsii-powerpoint-27.jpg"/>
          <p:cNvPicPr>
            <a:picLocks noGrp="1" noChangeAspect="1"/>
          </p:cNvPicPr>
          <p:nvPr>
            <p:ph idx="1"/>
          </p:nvPr>
        </p:nvPicPr>
        <p:blipFill>
          <a:blip r:embed="rId2"/>
          <a:stretch>
            <a:fillRect/>
          </a:stretch>
        </p:blipFill>
        <p:spPr>
          <a:xfrm>
            <a:off x="0" y="0"/>
            <a:ext cx="9143999" cy="6858000"/>
          </a:xfrm>
        </p:spPr>
      </p:pic>
      <p:sp>
        <p:nvSpPr>
          <p:cNvPr id="6" name="TextBox 5"/>
          <p:cNvSpPr txBox="1"/>
          <p:nvPr/>
        </p:nvSpPr>
        <p:spPr>
          <a:xfrm>
            <a:off x="785786" y="214290"/>
            <a:ext cx="6572296" cy="400110"/>
          </a:xfrm>
          <a:prstGeom prst="rect">
            <a:avLst/>
          </a:prstGeom>
          <a:noFill/>
        </p:spPr>
        <p:txBody>
          <a:bodyPr wrap="square" rtlCol="0">
            <a:spAutoFit/>
          </a:bodyPr>
          <a:lstStyle/>
          <a:p>
            <a:r>
              <a:rPr lang="ru-RU" dirty="0" smtClean="0"/>
              <a:t>                                  </a:t>
            </a:r>
            <a:r>
              <a:rPr lang="ru-RU" sz="2000" b="1" dirty="0" err="1" smtClean="0">
                <a:solidFill>
                  <a:schemeClr val="accent4"/>
                </a:solidFill>
                <a:latin typeface="Times New Roman" pitchFamily="18" charset="0"/>
                <a:cs typeface="Times New Roman" pitchFamily="18" charset="0"/>
              </a:rPr>
              <a:t>Результати</a:t>
            </a:r>
            <a:r>
              <a:rPr lang="ru-RU" sz="2000" b="1" dirty="0" smtClean="0">
                <a:solidFill>
                  <a:schemeClr val="accent4"/>
                </a:solidFill>
                <a:latin typeface="Times New Roman" pitchFamily="18" charset="0"/>
                <a:cs typeface="Times New Roman" pitchFamily="18" charset="0"/>
              </a:rPr>
              <a:t> </a:t>
            </a:r>
            <a:r>
              <a:rPr lang="ru-RU" sz="2000" b="1" dirty="0" err="1" smtClean="0">
                <a:solidFill>
                  <a:schemeClr val="accent4"/>
                </a:solidFill>
                <a:latin typeface="Times New Roman" pitchFamily="18" charset="0"/>
                <a:cs typeface="Times New Roman" pitchFamily="18" charset="0"/>
              </a:rPr>
              <a:t>атестації</a:t>
            </a:r>
            <a:r>
              <a:rPr lang="ru-RU" sz="2000" b="1" dirty="0" smtClean="0">
                <a:solidFill>
                  <a:schemeClr val="accent4"/>
                </a:solidFill>
                <a:latin typeface="Times New Roman" pitchFamily="18" charset="0"/>
                <a:cs typeface="Times New Roman" pitchFamily="18" charset="0"/>
              </a:rPr>
              <a:t> </a:t>
            </a:r>
            <a:r>
              <a:rPr lang="ru-RU" sz="2000" b="1" dirty="0" err="1" smtClean="0">
                <a:solidFill>
                  <a:schemeClr val="accent4"/>
                </a:solidFill>
                <a:latin typeface="Times New Roman" pitchFamily="18" charset="0"/>
                <a:cs typeface="Times New Roman" pitchFamily="18" charset="0"/>
              </a:rPr>
              <a:t>педагогів</a:t>
            </a:r>
            <a:endParaRPr lang="ru-RU" sz="2000" b="1" dirty="0">
              <a:solidFill>
                <a:schemeClr val="accent4"/>
              </a:solidFill>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1142976" y="785794"/>
          <a:ext cx="6215104" cy="5643602"/>
        </p:xfrm>
        <a:graphic>
          <a:graphicData uri="http://schemas.openxmlformats.org/drawingml/2006/table">
            <a:tbl>
              <a:tblPr/>
              <a:tblGrid>
                <a:gridCol w="433611"/>
                <a:gridCol w="2240330"/>
                <a:gridCol w="1734448"/>
                <a:gridCol w="1806715"/>
              </a:tblGrid>
              <a:tr h="323291">
                <a:tc rowSpan="2">
                  <a:txBody>
                    <a:bodyPr/>
                    <a:lstStyle/>
                    <a:p>
                      <a:pPr algn="ctr">
                        <a:lnSpc>
                          <a:spcPct val="115000"/>
                        </a:lnSpc>
                        <a:spcAft>
                          <a:spcPts val="1000"/>
                        </a:spcAft>
                      </a:pPr>
                      <a:r>
                        <a:rPr lang="ru-RU" sz="1300" dirty="0">
                          <a:latin typeface="Times New Roman"/>
                          <a:ea typeface="Times New Roman"/>
                          <a:cs typeface="Times New Roman"/>
                        </a:rPr>
                        <a:t>№</a:t>
                      </a:r>
                      <a:endParaRPr lang="ru-RU" sz="1000" dirty="0">
                        <a:latin typeface="Calibri"/>
                        <a:ea typeface="Times New Roman"/>
                        <a:cs typeface="Times New Roman"/>
                      </a:endParaRPr>
                    </a:p>
                  </a:txBody>
                  <a:tcPr marL="8765" marR="8765" marT="8765" marB="87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rowSpan="2">
                  <a:txBody>
                    <a:bodyPr/>
                    <a:lstStyle/>
                    <a:p>
                      <a:pPr algn="ctr">
                        <a:lnSpc>
                          <a:spcPct val="115000"/>
                        </a:lnSpc>
                        <a:spcAft>
                          <a:spcPts val="1000"/>
                        </a:spcAft>
                      </a:pPr>
                      <a:r>
                        <a:rPr lang="ru-RU" sz="1300" dirty="0" err="1" smtClean="0">
                          <a:latin typeface="Times New Roman"/>
                          <a:ea typeface="Times New Roman"/>
                          <a:cs typeface="Times New Roman"/>
                        </a:rPr>
                        <a:t>Категорія</a:t>
                      </a:r>
                      <a:endParaRPr lang="ru-RU" sz="1300" dirty="0" smtClean="0">
                        <a:latin typeface="Times New Roman"/>
                        <a:ea typeface="Times New Roman"/>
                        <a:cs typeface="Times New Roman"/>
                      </a:endParaRPr>
                    </a:p>
                    <a:p>
                      <a:pPr algn="ctr">
                        <a:lnSpc>
                          <a:spcPct val="115000"/>
                        </a:lnSpc>
                        <a:spcAft>
                          <a:spcPts val="1000"/>
                        </a:spcAft>
                      </a:pPr>
                      <a:r>
                        <a:rPr lang="ru-RU" sz="1300" dirty="0" err="1" smtClean="0">
                          <a:latin typeface="Times New Roman"/>
                          <a:ea typeface="Times New Roman"/>
                          <a:cs typeface="Times New Roman"/>
                        </a:rPr>
                        <a:t>педагогів</a:t>
                      </a:r>
                      <a:endParaRPr lang="ru-RU" sz="1000" dirty="0">
                        <a:latin typeface="Calibri"/>
                        <a:ea typeface="Times New Roman"/>
                        <a:cs typeface="Times New Roman"/>
                      </a:endParaRPr>
                    </a:p>
                  </a:txBody>
                  <a:tcPr marL="73039" marR="73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gridSpan="2">
                  <a:txBody>
                    <a:bodyPr/>
                    <a:lstStyle/>
                    <a:p>
                      <a:pPr algn="ctr">
                        <a:lnSpc>
                          <a:spcPct val="115000"/>
                        </a:lnSpc>
                        <a:spcAft>
                          <a:spcPts val="1000"/>
                        </a:spcAft>
                      </a:pPr>
                      <a:r>
                        <a:rPr lang="ru-RU" sz="1300" dirty="0" err="1" smtClean="0">
                          <a:latin typeface="Times New Roman"/>
                          <a:ea typeface="Times New Roman"/>
                          <a:cs typeface="Times New Roman"/>
                        </a:rPr>
                        <a:t>Рівень</a:t>
                      </a:r>
                      <a:r>
                        <a:rPr lang="ru-RU" sz="1300" dirty="0" smtClean="0">
                          <a:latin typeface="Times New Roman"/>
                          <a:ea typeface="Times New Roman"/>
                          <a:cs typeface="Times New Roman"/>
                        </a:rPr>
                        <a:t> </a:t>
                      </a:r>
                      <a:r>
                        <a:rPr lang="ru-RU" sz="1300" dirty="0" err="1" smtClean="0">
                          <a:latin typeface="Times New Roman"/>
                          <a:ea typeface="Times New Roman"/>
                          <a:cs typeface="Times New Roman"/>
                        </a:rPr>
                        <a:t>атестаційної</a:t>
                      </a:r>
                      <a:r>
                        <a:rPr lang="ru-RU" sz="1300" dirty="0" smtClean="0">
                          <a:latin typeface="Times New Roman"/>
                          <a:ea typeface="Times New Roman"/>
                          <a:cs typeface="Times New Roman"/>
                        </a:rPr>
                        <a:t> </a:t>
                      </a:r>
                      <a:r>
                        <a:rPr lang="ru-RU" sz="1300" dirty="0" err="1" smtClean="0">
                          <a:latin typeface="Times New Roman"/>
                          <a:ea typeface="Times New Roman"/>
                          <a:cs typeface="Times New Roman"/>
                        </a:rPr>
                        <a:t>комісії</a:t>
                      </a:r>
                      <a:endParaRPr lang="ru-RU" sz="1000" dirty="0">
                        <a:latin typeface="Calibri"/>
                        <a:ea typeface="Times New Roman"/>
                        <a:cs typeface="Times New Roman"/>
                      </a:endParaRPr>
                    </a:p>
                  </a:txBody>
                  <a:tcPr marL="73039" marR="73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hMerge="1">
                  <a:txBody>
                    <a:bodyPr/>
                    <a:lstStyle/>
                    <a:p>
                      <a:endParaRPr lang="ru-RU"/>
                    </a:p>
                  </a:txBody>
                  <a:tcPr/>
                </a:tc>
              </a:tr>
              <a:tr h="326899">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ru-RU" sz="1300">
                          <a:latin typeface="Times New Roman"/>
                          <a:ea typeface="Times New Roman"/>
                          <a:cs typeface="Times New Roman"/>
                        </a:rPr>
                        <a:t>I рівня</a:t>
                      </a:r>
                      <a:endParaRPr lang="ru-RU" sz="1000">
                        <a:latin typeface="Calibri"/>
                        <a:ea typeface="Times New Roman"/>
                        <a:cs typeface="Times New Roman"/>
                      </a:endParaRPr>
                    </a:p>
                  </a:txBody>
                  <a:tcPr marL="73039" marR="73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ct val="115000"/>
                        </a:lnSpc>
                        <a:spcAft>
                          <a:spcPts val="1000"/>
                        </a:spcAft>
                      </a:pPr>
                      <a:r>
                        <a:rPr lang="ru-RU" sz="1300">
                          <a:latin typeface="Times New Roman"/>
                          <a:ea typeface="Times New Roman"/>
                          <a:cs typeface="Times New Roman"/>
                        </a:rPr>
                        <a:t>II рівня</a:t>
                      </a:r>
                      <a:endParaRPr lang="ru-RU" sz="1000">
                        <a:latin typeface="Calibri"/>
                        <a:ea typeface="Times New Roman"/>
                        <a:cs typeface="Times New Roman"/>
                      </a:endParaRPr>
                    </a:p>
                  </a:txBody>
                  <a:tcPr marL="73039" marR="73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r>
              <a:tr h="1262980">
                <a:tc>
                  <a:txBody>
                    <a:bodyPr/>
                    <a:lstStyle/>
                    <a:p>
                      <a:pPr algn="ctr">
                        <a:lnSpc>
                          <a:spcPct val="115000"/>
                        </a:lnSpc>
                        <a:spcAft>
                          <a:spcPts val="1000"/>
                        </a:spcAft>
                      </a:pPr>
                      <a:r>
                        <a:rPr lang="ru-RU" sz="1200" dirty="0" smtClean="0">
                          <a:latin typeface="Times New Roman"/>
                          <a:ea typeface="Times New Roman"/>
                          <a:cs typeface="Times New Roman"/>
                        </a:rPr>
                        <a:t>1</a:t>
                      </a:r>
                      <a:endParaRPr lang="ru-RU" sz="1200" dirty="0">
                        <a:latin typeface="Calibri"/>
                        <a:ea typeface="Times New Roman"/>
                        <a:cs typeface="Times New Roman"/>
                      </a:endParaRPr>
                    </a:p>
                  </a:txBody>
                  <a:tcPr marL="8765" marR="8765" marT="8765" marB="87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nSpc>
                          <a:spcPct val="115000"/>
                        </a:lnSpc>
                        <a:spcAft>
                          <a:spcPts val="1000"/>
                        </a:spcAft>
                      </a:pPr>
                      <a:r>
                        <a:rPr lang="ru-RU" sz="1300" dirty="0" err="1">
                          <a:latin typeface="Times New Roman"/>
                          <a:ea typeface="Times New Roman"/>
                          <a:cs typeface="Times New Roman"/>
                        </a:rPr>
                        <a:t>Музичний</a:t>
                      </a:r>
                      <a:r>
                        <a:rPr lang="ru-RU" sz="1300" dirty="0">
                          <a:latin typeface="Times New Roman"/>
                          <a:ea typeface="Times New Roman"/>
                          <a:cs typeface="Times New Roman"/>
                        </a:rPr>
                        <a:t> </a:t>
                      </a:r>
                      <a:r>
                        <a:rPr lang="ru-RU" sz="1300" dirty="0" err="1">
                          <a:latin typeface="Times New Roman"/>
                          <a:ea typeface="Times New Roman"/>
                          <a:cs typeface="Times New Roman"/>
                        </a:rPr>
                        <a:t>керівник</a:t>
                      </a:r>
                      <a:r>
                        <a:rPr lang="ru-RU" sz="1300" dirty="0">
                          <a:latin typeface="Times New Roman"/>
                          <a:ea typeface="Times New Roman"/>
                          <a:cs typeface="Times New Roman"/>
                        </a:rPr>
                        <a:t> Катерина </a:t>
                      </a:r>
                      <a:r>
                        <a:rPr lang="ru-RU" sz="1300" dirty="0" err="1">
                          <a:latin typeface="Times New Roman"/>
                          <a:ea typeface="Times New Roman"/>
                          <a:cs typeface="Times New Roman"/>
                        </a:rPr>
                        <a:t>Оніщук</a:t>
                      </a:r>
                      <a:endParaRPr lang="ru-RU" sz="1000" dirty="0">
                        <a:latin typeface="Calibri"/>
                        <a:ea typeface="Times New Roman"/>
                        <a:cs typeface="Times New Roman"/>
                      </a:endParaRPr>
                    </a:p>
                  </a:txBody>
                  <a:tcPr marL="73039" marR="73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nSpc>
                          <a:spcPct val="115000"/>
                        </a:lnSpc>
                        <a:spcAft>
                          <a:spcPts val="1000"/>
                        </a:spcAft>
                      </a:pPr>
                      <a:endParaRPr lang="ru-RU" sz="1300">
                        <a:latin typeface="Times New Roman"/>
                        <a:ea typeface="Times New Roman"/>
                        <a:cs typeface="Times New Roman"/>
                      </a:endParaRPr>
                    </a:p>
                  </a:txBody>
                  <a:tcPr marL="73039" marR="73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just">
                        <a:lnSpc>
                          <a:spcPct val="115000"/>
                        </a:lnSpc>
                        <a:spcAft>
                          <a:spcPts val="1000"/>
                        </a:spcAft>
                      </a:pPr>
                      <a:r>
                        <a:rPr lang="ru-RU" sz="1300">
                          <a:latin typeface="Times New Roman"/>
                          <a:ea typeface="Times New Roman"/>
                          <a:cs typeface="Times New Roman"/>
                        </a:rPr>
                        <a:t>присвоєно кваліфікаційну категорію «спеціаліст вищої категорії»</a:t>
                      </a:r>
                      <a:endParaRPr lang="ru-RU" sz="1000">
                        <a:latin typeface="Calibri"/>
                        <a:ea typeface="Times New Roman"/>
                        <a:cs typeface="Times New Roman"/>
                      </a:endParaRPr>
                    </a:p>
                  </a:txBody>
                  <a:tcPr marL="73039" marR="73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r>
              <a:tr h="1448988">
                <a:tc>
                  <a:txBody>
                    <a:bodyPr/>
                    <a:lstStyle/>
                    <a:p>
                      <a:pPr algn="ctr">
                        <a:lnSpc>
                          <a:spcPct val="115000"/>
                        </a:lnSpc>
                        <a:spcAft>
                          <a:spcPts val="1000"/>
                        </a:spcAft>
                      </a:pPr>
                      <a:r>
                        <a:rPr lang="ru-RU" sz="1300" dirty="0">
                          <a:latin typeface="Times New Roman"/>
                          <a:ea typeface="Times New Roman"/>
                          <a:cs typeface="Times New Roman"/>
                        </a:rPr>
                        <a:t>2</a:t>
                      </a:r>
                      <a:endParaRPr lang="ru-RU" sz="1000" dirty="0">
                        <a:latin typeface="Calibri"/>
                        <a:ea typeface="Times New Roman"/>
                        <a:cs typeface="Times New Roman"/>
                      </a:endParaRPr>
                    </a:p>
                  </a:txBody>
                  <a:tcPr marL="8765" marR="8765" marT="8765" marB="87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nSpc>
                          <a:spcPct val="115000"/>
                        </a:lnSpc>
                        <a:spcAft>
                          <a:spcPts val="1000"/>
                        </a:spcAft>
                      </a:pPr>
                      <a:r>
                        <a:rPr lang="ru-RU" sz="1300" dirty="0" err="1">
                          <a:latin typeface="Times New Roman"/>
                          <a:ea typeface="Times New Roman"/>
                          <a:cs typeface="Times New Roman"/>
                        </a:rPr>
                        <a:t>Вихователь</a:t>
                      </a:r>
                      <a:r>
                        <a:rPr lang="ru-RU" sz="1300" dirty="0">
                          <a:latin typeface="Times New Roman"/>
                          <a:ea typeface="Times New Roman"/>
                          <a:cs typeface="Times New Roman"/>
                        </a:rPr>
                        <a:t> </a:t>
                      </a:r>
                      <a:endParaRPr lang="ru-RU" sz="1000" dirty="0">
                        <a:latin typeface="Calibri"/>
                        <a:ea typeface="Times New Roman"/>
                        <a:cs typeface="Times New Roman"/>
                      </a:endParaRPr>
                    </a:p>
                    <a:p>
                      <a:pPr>
                        <a:lnSpc>
                          <a:spcPct val="115000"/>
                        </a:lnSpc>
                        <a:spcAft>
                          <a:spcPts val="1000"/>
                        </a:spcAft>
                      </a:pPr>
                      <a:r>
                        <a:rPr lang="ru-RU" sz="1300" dirty="0">
                          <a:latin typeface="Times New Roman"/>
                          <a:ea typeface="Times New Roman"/>
                          <a:cs typeface="Times New Roman"/>
                        </a:rPr>
                        <a:t>Оксана </a:t>
                      </a:r>
                      <a:r>
                        <a:rPr lang="ru-RU" sz="1300" dirty="0" err="1">
                          <a:latin typeface="Times New Roman"/>
                          <a:ea typeface="Times New Roman"/>
                          <a:cs typeface="Times New Roman"/>
                        </a:rPr>
                        <a:t>Мазуренко</a:t>
                      </a:r>
                      <a:endParaRPr lang="ru-RU" sz="1000" dirty="0">
                        <a:latin typeface="Calibri"/>
                        <a:ea typeface="Times New Roman"/>
                        <a:cs typeface="Times New Roman"/>
                      </a:endParaRPr>
                    </a:p>
                  </a:txBody>
                  <a:tcPr marL="73039" marR="73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lnSpc>
                          <a:spcPct val="115000"/>
                        </a:lnSpc>
                        <a:spcAft>
                          <a:spcPts val="1000"/>
                        </a:spcAft>
                      </a:pPr>
                      <a:r>
                        <a:rPr lang="ru-RU" sz="1300" dirty="0" err="1">
                          <a:latin typeface="Times New Roman"/>
                          <a:ea typeface="Times New Roman"/>
                          <a:cs typeface="Times New Roman"/>
                        </a:rPr>
                        <a:t>відповідає</a:t>
                      </a:r>
                      <a:r>
                        <a:rPr lang="ru-RU" sz="1300" dirty="0">
                          <a:latin typeface="Times New Roman"/>
                          <a:ea typeface="Times New Roman"/>
                          <a:cs typeface="Times New Roman"/>
                        </a:rPr>
                        <a:t> </a:t>
                      </a:r>
                      <a:r>
                        <a:rPr lang="ru-RU" sz="1300" dirty="0" err="1">
                          <a:latin typeface="Times New Roman"/>
                          <a:ea typeface="Times New Roman"/>
                          <a:cs typeface="Times New Roman"/>
                        </a:rPr>
                        <a:t>раніше</a:t>
                      </a:r>
                      <a:r>
                        <a:rPr lang="ru-RU" sz="1300" dirty="0">
                          <a:latin typeface="Times New Roman"/>
                          <a:ea typeface="Times New Roman"/>
                          <a:cs typeface="Times New Roman"/>
                        </a:rPr>
                        <a:t> </a:t>
                      </a:r>
                      <a:r>
                        <a:rPr lang="ru-RU" sz="1300" dirty="0" err="1">
                          <a:latin typeface="Times New Roman"/>
                          <a:ea typeface="Times New Roman"/>
                          <a:cs typeface="Times New Roman"/>
                        </a:rPr>
                        <a:t>присвоєній</a:t>
                      </a:r>
                      <a:r>
                        <a:rPr lang="ru-RU" sz="1300" dirty="0">
                          <a:latin typeface="Times New Roman"/>
                          <a:ea typeface="Times New Roman"/>
                          <a:cs typeface="Times New Roman"/>
                        </a:rPr>
                        <a:t> </a:t>
                      </a:r>
                      <a:r>
                        <a:rPr lang="ru-RU" sz="1300" dirty="0" err="1">
                          <a:latin typeface="Times New Roman"/>
                          <a:ea typeface="Times New Roman"/>
                          <a:cs typeface="Times New Roman"/>
                        </a:rPr>
                        <a:t>кваліфікаційній</a:t>
                      </a:r>
                      <a:r>
                        <a:rPr lang="ru-RU" sz="1300" dirty="0">
                          <a:latin typeface="Times New Roman"/>
                          <a:ea typeface="Times New Roman"/>
                          <a:cs typeface="Times New Roman"/>
                        </a:rPr>
                        <a:t> </a:t>
                      </a:r>
                      <a:r>
                        <a:rPr lang="ru-RU" sz="1300" dirty="0" err="1">
                          <a:latin typeface="Times New Roman"/>
                          <a:ea typeface="Times New Roman"/>
                          <a:cs typeface="Times New Roman"/>
                        </a:rPr>
                        <a:t>категорії</a:t>
                      </a:r>
                      <a:r>
                        <a:rPr lang="ru-RU" sz="1300" dirty="0">
                          <a:latin typeface="Times New Roman"/>
                          <a:ea typeface="Times New Roman"/>
                          <a:cs typeface="Times New Roman"/>
                        </a:rPr>
                        <a:t> «</a:t>
                      </a:r>
                      <a:r>
                        <a:rPr lang="ru-RU" sz="1300" dirty="0" err="1">
                          <a:latin typeface="Times New Roman"/>
                          <a:ea typeface="Times New Roman"/>
                          <a:cs typeface="Times New Roman"/>
                        </a:rPr>
                        <a:t>спеціаліст</a:t>
                      </a:r>
                      <a:r>
                        <a:rPr lang="ru-RU" sz="1300" dirty="0">
                          <a:latin typeface="Times New Roman"/>
                          <a:ea typeface="Times New Roman"/>
                          <a:cs typeface="Times New Roman"/>
                        </a:rPr>
                        <a:t> </a:t>
                      </a:r>
                      <a:r>
                        <a:rPr lang="ru-RU" sz="1300" dirty="0" err="1">
                          <a:latin typeface="Times New Roman"/>
                          <a:ea typeface="Times New Roman"/>
                          <a:cs typeface="Times New Roman"/>
                        </a:rPr>
                        <a:t>першої</a:t>
                      </a:r>
                      <a:r>
                        <a:rPr lang="ru-RU" sz="1300" dirty="0">
                          <a:latin typeface="Times New Roman"/>
                          <a:ea typeface="Times New Roman"/>
                          <a:cs typeface="Times New Roman"/>
                        </a:rPr>
                        <a:t> </a:t>
                      </a:r>
                      <a:r>
                        <a:rPr lang="ru-RU" sz="1300" dirty="0" err="1">
                          <a:latin typeface="Times New Roman"/>
                          <a:ea typeface="Times New Roman"/>
                          <a:cs typeface="Times New Roman"/>
                        </a:rPr>
                        <a:t>категорії</a:t>
                      </a:r>
                      <a:r>
                        <a:rPr lang="ru-RU" sz="1300" dirty="0">
                          <a:latin typeface="Times New Roman"/>
                          <a:ea typeface="Times New Roman"/>
                          <a:cs typeface="Times New Roman"/>
                        </a:rPr>
                        <a:t>»</a:t>
                      </a:r>
                      <a:endParaRPr lang="ru-RU" sz="1000" dirty="0">
                        <a:latin typeface="Calibri"/>
                        <a:ea typeface="Times New Roman"/>
                        <a:cs typeface="Times New Roman"/>
                      </a:endParaRPr>
                    </a:p>
                  </a:txBody>
                  <a:tcPr marL="73039" marR="73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ct val="115000"/>
                        </a:lnSpc>
                        <a:spcAft>
                          <a:spcPts val="1000"/>
                        </a:spcAft>
                      </a:pPr>
                      <a:endParaRPr lang="ru-RU" sz="1300">
                        <a:latin typeface="Times New Roman"/>
                        <a:ea typeface="Times New Roman"/>
                        <a:cs typeface="Times New Roman"/>
                      </a:endParaRPr>
                    </a:p>
                  </a:txBody>
                  <a:tcPr marL="73039" marR="73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r>
              <a:tr h="2281444">
                <a:tc>
                  <a:txBody>
                    <a:bodyPr/>
                    <a:lstStyle/>
                    <a:p>
                      <a:pPr algn="ctr">
                        <a:lnSpc>
                          <a:spcPct val="115000"/>
                        </a:lnSpc>
                        <a:spcAft>
                          <a:spcPts val="1000"/>
                        </a:spcAft>
                      </a:pPr>
                      <a:r>
                        <a:rPr lang="ru-RU" sz="1300" dirty="0" smtClean="0">
                          <a:latin typeface="Times New Roman"/>
                          <a:ea typeface="Times New Roman"/>
                          <a:cs typeface="Times New Roman"/>
                        </a:rPr>
                        <a:t>3</a:t>
                      </a:r>
                    </a:p>
                    <a:p>
                      <a:pPr algn="ctr">
                        <a:lnSpc>
                          <a:spcPct val="115000"/>
                        </a:lnSpc>
                        <a:spcAft>
                          <a:spcPts val="1000"/>
                        </a:spcAft>
                      </a:pPr>
                      <a:endParaRPr lang="uk-UA" sz="1300" dirty="0" smtClean="0">
                        <a:latin typeface="Times New Roman"/>
                        <a:ea typeface="Times New Roman"/>
                        <a:cs typeface="Times New Roman"/>
                      </a:endParaRPr>
                    </a:p>
                    <a:p>
                      <a:pPr algn="ctr">
                        <a:lnSpc>
                          <a:spcPct val="115000"/>
                        </a:lnSpc>
                        <a:spcAft>
                          <a:spcPts val="1000"/>
                        </a:spcAft>
                      </a:pPr>
                      <a:endParaRPr lang="uk-UA" sz="1300" dirty="0" smtClean="0">
                        <a:latin typeface="Times New Roman"/>
                        <a:ea typeface="Times New Roman"/>
                        <a:cs typeface="Times New Roman"/>
                      </a:endParaRPr>
                    </a:p>
                    <a:p>
                      <a:pPr algn="ctr">
                        <a:lnSpc>
                          <a:spcPct val="115000"/>
                        </a:lnSpc>
                        <a:spcAft>
                          <a:spcPts val="1000"/>
                        </a:spcAft>
                      </a:pPr>
                      <a:endParaRPr lang="uk-UA" sz="1300" dirty="0" smtClean="0">
                        <a:latin typeface="Times New Roman"/>
                        <a:ea typeface="Times New Roman"/>
                        <a:cs typeface="Times New Roman"/>
                      </a:endParaRPr>
                    </a:p>
                    <a:p>
                      <a:pPr algn="ctr">
                        <a:lnSpc>
                          <a:spcPct val="115000"/>
                        </a:lnSpc>
                        <a:spcAft>
                          <a:spcPts val="1000"/>
                        </a:spcAft>
                      </a:pPr>
                      <a:r>
                        <a:rPr lang="uk-UA" sz="1300" dirty="0" smtClean="0">
                          <a:latin typeface="Times New Roman"/>
                          <a:ea typeface="Times New Roman"/>
                          <a:cs typeface="Times New Roman"/>
                        </a:rPr>
                        <a:t>4</a:t>
                      </a:r>
                      <a:endParaRPr lang="ru-RU" sz="1000" dirty="0">
                        <a:latin typeface="Calibri"/>
                        <a:ea typeface="Times New Roman"/>
                        <a:cs typeface="Times New Roman"/>
                      </a:endParaRPr>
                    </a:p>
                  </a:txBody>
                  <a:tcPr marL="8765" marR="8765" marT="8765" marB="87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nSpc>
                          <a:spcPct val="115000"/>
                        </a:lnSpc>
                        <a:spcAft>
                          <a:spcPts val="1000"/>
                        </a:spcAft>
                      </a:pPr>
                      <a:r>
                        <a:rPr lang="ru-RU" sz="1300" dirty="0" err="1">
                          <a:latin typeface="Times New Roman"/>
                          <a:ea typeface="Times New Roman"/>
                          <a:cs typeface="Times New Roman"/>
                        </a:rPr>
                        <a:t>Вихователь</a:t>
                      </a:r>
                      <a:r>
                        <a:rPr lang="ru-RU" sz="1300" dirty="0">
                          <a:latin typeface="Times New Roman"/>
                          <a:ea typeface="Times New Roman"/>
                          <a:cs typeface="Times New Roman"/>
                        </a:rPr>
                        <a:t> </a:t>
                      </a:r>
                      <a:endParaRPr lang="ru-RU" sz="1000" dirty="0">
                        <a:latin typeface="Calibri"/>
                        <a:ea typeface="Times New Roman"/>
                        <a:cs typeface="Times New Roman"/>
                      </a:endParaRPr>
                    </a:p>
                    <a:p>
                      <a:pPr>
                        <a:lnSpc>
                          <a:spcPct val="115000"/>
                        </a:lnSpc>
                        <a:spcAft>
                          <a:spcPts val="1000"/>
                        </a:spcAft>
                      </a:pPr>
                      <a:r>
                        <a:rPr lang="ru-RU" sz="1300" dirty="0" smtClean="0">
                          <a:latin typeface="Times New Roman"/>
                          <a:ea typeface="Times New Roman"/>
                          <a:cs typeface="Times New Roman"/>
                        </a:rPr>
                        <a:t>Галина </a:t>
                      </a:r>
                      <a:r>
                        <a:rPr lang="ru-RU" sz="1300" dirty="0" err="1" smtClean="0">
                          <a:latin typeface="Times New Roman"/>
                          <a:ea typeface="Times New Roman"/>
                          <a:cs typeface="Times New Roman"/>
                        </a:rPr>
                        <a:t>Вітюк</a:t>
                      </a:r>
                      <a:endParaRPr lang="ru-RU" sz="1300" dirty="0" smtClean="0">
                        <a:latin typeface="Times New Roman"/>
                        <a:ea typeface="Times New Roman"/>
                        <a:cs typeface="Times New Roman"/>
                      </a:endParaRPr>
                    </a:p>
                    <a:p>
                      <a:pPr>
                        <a:lnSpc>
                          <a:spcPct val="115000"/>
                        </a:lnSpc>
                        <a:spcAft>
                          <a:spcPts val="1000"/>
                        </a:spcAft>
                      </a:pPr>
                      <a:endParaRPr lang="uk-UA" sz="1300" dirty="0" smtClean="0">
                        <a:latin typeface="Times New Roman"/>
                        <a:ea typeface="Times New Roman"/>
                        <a:cs typeface="Times New Roman"/>
                      </a:endParaRPr>
                    </a:p>
                    <a:p>
                      <a:pPr>
                        <a:lnSpc>
                          <a:spcPct val="115000"/>
                        </a:lnSpc>
                        <a:spcAft>
                          <a:spcPts val="1000"/>
                        </a:spcAft>
                      </a:pPr>
                      <a:endParaRPr lang="uk-UA" sz="1300" dirty="0" smtClean="0">
                        <a:latin typeface="Times New Roman"/>
                        <a:ea typeface="Times New Roman"/>
                        <a:cs typeface="Times New Roman"/>
                      </a:endParaRPr>
                    </a:p>
                    <a:p>
                      <a:pPr>
                        <a:lnSpc>
                          <a:spcPct val="115000"/>
                        </a:lnSpc>
                        <a:spcAft>
                          <a:spcPts val="1000"/>
                        </a:spcAft>
                      </a:pPr>
                      <a:r>
                        <a:rPr lang="uk-UA" sz="1300" dirty="0" smtClean="0">
                          <a:latin typeface="Times New Roman"/>
                          <a:ea typeface="Times New Roman"/>
                          <a:cs typeface="Times New Roman"/>
                        </a:rPr>
                        <a:t>Завідувач</a:t>
                      </a:r>
                    </a:p>
                    <a:p>
                      <a:pPr>
                        <a:lnSpc>
                          <a:spcPct val="115000"/>
                        </a:lnSpc>
                        <a:spcAft>
                          <a:spcPts val="1000"/>
                        </a:spcAft>
                      </a:pPr>
                      <a:r>
                        <a:rPr lang="uk-UA" sz="1300" dirty="0" smtClean="0">
                          <a:latin typeface="Times New Roman"/>
                          <a:ea typeface="Times New Roman"/>
                          <a:cs typeface="Times New Roman"/>
                        </a:rPr>
                        <a:t>Надія Сторожук</a:t>
                      </a:r>
                      <a:endParaRPr lang="ru-RU" sz="1000" dirty="0">
                        <a:latin typeface="Calibri"/>
                        <a:ea typeface="Times New Roman"/>
                        <a:cs typeface="Times New Roman"/>
                      </a:endParaRPr>
                    </a:p>
                  </a:txBody>
                  <a:tcPr marL="73039" marR="73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lnSpc>
                          <a:spcPct val="115000"/>
                        </a:lnSpc>
                        <a:spcAft>
                          <a:spcPts val="1000"/>
                        </a:spcAft>
                      </a:pPr>
                      <a:r>
                        <a:rPr lang="ru-RU" sz="1300" dirty="0" err="1">
                          <a:latin typeface="Times New Roman"/>
                          <a:ea typeface="Times New Roman"/>
                          <a:cs typeface="Times New Roman"/>
                        </a:rPr>
                        <a:t>присвоєно</a:t>
                      </a:r>
                      <a:r>
                        <a:rPr lang="ru-RU" sz="1300" dirty="0">
                          <a:latin typeface="Times New Roman"/>
                          <a:ea typeface="Times New Roman"/>
                          <a:cs typeface="Times New Roman"/>
                        </a:rPr>
                        <a:t> </a:t>
                      </a:r>
                      <a:r>
                        <a:rPr lang="ru-RU" sz="1300" dirty="0" err="1">
                          <a:latin typeface="Times New Roman"/>
                          <a:ea typeface="Times New Roman"/>
                          <a:cs typeface="Times New Roman"/>
                        </a:rPr>
                        <a:t>кваліфікаційну</a:t>
                      </a:r>
                      <a:r>
                        <a:rPr lang="ru-RU" sz="1300" dirty="0">
                          <a:latin typeface="Times New Roman"/>
                          <a:ea typeface="Times New Roman"/>
                          <a:cs typeface="Times New Roman"/>
                        </a:rPr>
                        <a:t> </a:t>
                      </a:r>
                      <a:r>
                        <a:rPr lang="ru-RU" sz="1300" dirty="0" err="1">
                          <a:latin typeface="Times New Roman"/>
                          <a:ea typeface="Times New Roman"/>
                          <a:cs typeface="Times New Roman"/>
                        </a:rPr>
                        <a:t>категорію</a:t>
                      </a:r>
                      <a:r>
                        <a:rPr lang="ru-RU" sz="1300" dirty="0">
                          <a:latin typeface="Times New Roman"/>
                          <a:ea typeface="Times New Roman"/>
                          <a:cs typeface="Times New Roman"/>
                        </a:rPr>
                        <a:t> «</a:t>
                      </a:r>
                      <a:r>
                        <a:rPr lang="ru-RU" sz="1300" dirty="0" err="1">
                          <a:latin typeface="Times New Roman"/>
                          <a:ea typeface="Times New Roman"/>
                          <a:cs typeface="Times New Roman"/>
                        </a:rPr>
                        <a:t>спеціаліст</a:t>
                      </a:r>
                      <a:r>
                        <a:rPr lang="ru-RU" sz="1300" dirty="0">
                          <a:latin typeface="Times New Roman"/>
                          <a:ea typeface="Times New Roman"/>
                          <a:cs typeface="Times New Roman"/>
                        </a:rPr>
                        <a:t> </a:t>
                      </a:r>
                      <a:r>
                        <a:rPr lang="ru-RU" sz="1300" dirty="0" err="1">
                          <a:latin typeface="Times New Roman"/>
                          <a:ea typeface="Times New Roman"/>
                          <a:cs typeface="Times New Roman"/>
                        </a:rPr>
                        <a:t>другої</a:t>
                      </a:r>
                      <a:r>
                        <a:rPr lang="ru-RU" sz="1300" dirty="0">
                          <a:latin typeface="Times New Roman"/>
                          <a:ea typeface="Times New Roman"/>
                          <a:cs typeface="Times New Roman"/>
                        </a:rPr>
                        <a:t> </a:t>
                      </a:r>
                      <a:r>
                        <a:rPr lang="ru-RU" sz="1300" dirty="0" err="1">
                          <a:latin typeface="Times New Roman"/>
                          <a:ea typeface="Times New Roman"/>
                          <a:cs typeface="Times New Roman"/>
                        </a:rPr>
                        <a:t>категорії</a:t>
                      </a:r>
                      <a:r>
                        <a:rPr lang="ru-RU" sz="1300" dirty="0" smtClean="0">
                          <a:latin typeface="Times New Roman"/>
                          <a:ea typeface="Times New Roman"/>
                          <a:cs typeface="Times New Roman"/>
                        </a:rPr>
                        <a:t>»</a:t>
                      </a:r>
                    </a:p>
                    <a:p>
                      <a:pPr algn="just">
                        <a:lnSpc>
                          <a:spcPct val="115000"/>
                        </a:lnSpc>
                        <a:spcAft>
                          <a:spcPts val="1000"/>
                        </a:spcAft>
                      </a:pPr>
                      <a:endParaRPr lang="uk-UA" sz="1300" dirty="0" smtClean="0">
                        <a:latin typeface="Times New Roman"/>
                        <a:ea typeface="Times New Roman"/>
                        <a:cs typeface="Times New Roman"/>
                      </a:endParaRPr>
                    </a:p>
                    <a:p>
                      <a:pPr algn="just">
                        <a:lnSpc>
                          <a:spcPct val="115000"/>
                        </a:lnSpc>
                        <a:spcAft>
                          <a:spcPts val="1000"/>
                        </a:spcAft>
                      </a:pPr>
                      <a:endParaRPr lang="ru-RU" sz="1000" dirty="0">
                        <a:latin typeface="Calibri"/>
                        <a:ea typeface="Times New Roman"/>
                        <a:cs typeface="Times New Roman"/>
                      </a:endParaRPr>
                    </a:p>
                  </a:txBody>
                  <a:tcPr marL="73039" marR="73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just">
                        <a:lnSpc>
                          <a:spcPct val="115000"/>
                        </a:lnSpc>
                        <a:spcAft>
                          <a:spcPts val="1000"/>
                        </a:spcAft>
                      </a:pPr>
                      <a:endParaRPr lang="uk-UA" sz="1300" dirty="0" smtClean="0">
                        <a:latin typeface="Times New Roman"/>
                        <a:ea typeface="Times New Roman"/>
                        <a:cs typeface="Times New Roman"/>
                      </a:endParaRPr>
                    </a:p>
                    <a:p>
                      <a:pPr algn="just">
                        <a:lnSpc>
                          <a:spcPct val="115000"/>
                        </a:lnSpc>
                        <a:spcAft>
                          <a:spcPts val="1000"/>
                        </a:spcAft>
                      </a:pPr>
                      <a:endParaRPr lang="uk-UA" sz="1300" dirty="0" smtClean="0">
                        <a:latin typeface="Times New Roman"/>
                        <a:ea typeface="Times New Roman"/>
                        <a:cs typeface="Times New Roman"/>
                      </a:endParaRPr>
                    </a:p>
                    <a:p>
                      <a:pPr algn="just">
                        <a:lnSpc>
                          <a:spcPct val="115000"/>
                        </a:lnSpc>
                        <a:spcAft>
                          <a:spcPts val="1000"/>
                        </a:spcAft>
                      </a:pPr>
                      <a:endParaRPr lang="uk-UA" sz="1300" dirty="0" smtClean="0">
                        <a:latin typeface="Times New Roman"/>
                        <a:ea typeface="Times New Roman"/>
                        <a:cs typeface="Times New Roman"/>
                      </a:endParaRPr>
                    </a:p>
                    <a:p>
                      <a:pPr algn="just">
                        <a:lnSpc>
                          <a:spcPct val="115000"/>
                        </a:lnSpc>
                        <a:spcAft>
                          <a:spcPts val="1000"/>
                        </a:spcAft>
                      </a:pPr>
                      <a:r>
                        <a:rPr lang="uk-UA" sz="1300" dirty="0" smtClean="0">
                          <a:latin typeface="Times New Roman"/>
                          <a:ea typeface="Times New Roman"/>
                          <a:cs typeface="Times New Roman"/>
                        </a:rPr>
                        <a:t>відповідає займаній посаді</a:t>
                      </a:r>
                    </a:p>
                    <a:p>
                      <a:pPr algn="just">
                        <a:lnSpc>
                          <a:spcPct val="115000"/>
                        </a:lnSpc>
                        <a:spcAft>
                          <a:spcPts val="1000"/>
                        </a:spcAft>
                      </a:pPr>
                      <a:endParaRPr lang="uk-UA" sz="1300" dirty="0" smtClean="0">
                        <a:latin typeface="Times New Roman"/>
                        <a:ea typeface="Times New Roman"/>
                        <a:cs typeface="Times New Roman"/>
                      </a:endParaRPr>
                    </a:p>
                    <a:p>
                      <a:pPr algn="just">
                        <a:lnSpc>
                          <a:spcPct val="115000"/>
                        </a:lnSpc>
                        <a:spcAft>
                          <a:spcPts val="1000"/>
                        </a:spcAft>
                      </a:pPr>
                      <a:endParaRPr lang="ru-RU" sz="1300" dirty="0">
                        <a:latin typeface="Times New Roman"/>
                        <a:ea typeface="Times New Roman"/>
                        <a:cs typeface="Times New Roman"/>
                      </a:endParaRPr>
                    </a:p>
                  </a:txBody>
                  <a:tcPr marL="73039" marR="73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r>
            </a:tbl>
          </a:graphicData>
        </a:graphic>
      </p:graphicFrame>
      <p:cxnSp>
        <p:nvCxnSpPr>
          <p:cNvPr id="9" name="Прямая соединительная линия 8"/>
          <p:cNvCxnSpPr/>
          <p:nvPr/>
        </p:nvCxnSpPr>
        <p:spPr>
          <a:xfrm>
            <a:off x="1142976" y="5143512"/>
            <a:ext cx="62151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itchFamily="18" charset="0"/>
                <a:cs typeface="Times New Roman" pitchFamily="18" charset="0"/>
              </a:rPr>
              <a:t>Атестація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0000" lnSpcReduction="20000"/>
          </a:bodyPr>
          <a:lstStyle/>
          <a:p>
            <a:pPr marL="0" lvl="0" indent="449263" fontAlgn="base">
              <a:spcBef>
                <a:spcPct val="0"/>
              </a:spcBef>
              <a:spcAft>
                <a:spcPct val="0"/>
              </a:spcAft>
              <a:buNone/>
            </a:pPr>
            <a:r>
              <a:rPr lang="ru-RU" dirty="0" err="1" smtClean="0">
                <a:latin typeface="Times New Roman" pitchFamily="18" charset="0"/>
                <a:ea typeface="Times New Roman" pitchFamily="18" charset="0"/>
                <a:cs typeface="Times New Roman" pitchFamily="18" charset="0"/>
              </a:rPr>
              <a:t>Протягом</a:t>
            </a:r>
            <a:r>
              <a:rPr lang="ru-RU" dirty="0" smtClean="0">
                <a:latin typeface="Times New Roman" pitchFamily="18" charset="0"/>
                <a:ea typeface="Times New Roman" pitchFamily="18" charset="0"/>
                <a:cs typeface="Times New Roman" pitchFamily="18" charset="0"/>
              </a:rPr>
              <a:t> 2021 </a:t>
            </a:r>
            <a:r>
              <a:rPr lang="ru-RU" dirty="0" smtClean="0">
                <a:ea typeface="Times New Roman" pitchFamily="18" charset="0"/>
                <a:cs typeface="Times New Roman" pitchFamily="18" charset="0"/>
              </a:rPr>
              <a:t>–</a:t>
            </a:r>
            <a:r>
              <a:rPr lang="ru-RU" dirty="0" smtClean="0">
                <a:latin typeface="Times New Roman" pitchFamily="18" charset="0"/>
                <a:ea typeface="Times New Roman" pitchFamily="18" charset="0"/>
                <a:cs typeface="Times New Roman" pitchFamily="18" charset="0"/>
              </a:rPr>
              <a:t> 2022 </a:t>
            </a:r>
            <a:r>
              <a:rPr lang="ru-RU" dirty="0" err="1" smtClean="0">
                <a:latin typeface="Times New Roman" pitchFamily="18" charset="0"/>
                <a:ea typeface="Times New Roman" pitchFamily="18" charset="0"/>
                <a:cs typeface="Times New Roman" pitchFamily="18" charset="0"/>
              </a:rPr>
              <a:t>навчального</a:t>
            </a:r>
            <a:r>
              <a:rPr lang="ru-RU" dirty="0" smtClean="0">
                <a:latin typeface="Times New Roman" pitchFamily="18" charset="0"/>
                <a:ea typeface="Times New Roman" pitchFamily="18" charset="0"/>
                <a:cs typeface="Times New Roman" pitchFamily="18" charset="0"/>
              </a:rPr>
              <a:t> року  </a:t>
            </a:r>
            <a:r>
              <a:rPr lang="uk-UA" dirty="0" smtClean="0">
                <a:latin typeface="Times New Roman" pitchFamily="18" charset="0"/>
                <a:ea typeface="Times New Roman" pitchFamily="18" charset="0"/>
                <a:cs typeface="Times New Roman" pitchFamily="18" charset="0"/>
              </a:rPr>
              <a:t>а</a:t>
            </a:r>
            <a:r>
              <a:rPr lang="ru-RU" dirty="0" err="1" smtClean="0">
                <a:latin typeface="Times New Roman" pitchFamily="18" charset="0"/>
                <a:ea typeface="Times New Roman" pitchFamily="18" charset="0"/>
                <a:cs typeface="Times New Roman" pitchFamily="18" charset="0"/>
              </a:rPr>
              <a:t>тестація</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здійснювалася</a:t>
            </a:r>
            <a:r>
              <a:rPr lang="ru-RU" dirty="0" smtClean="0">
                <a:latin typeface="Times New Roman" pitchFamily="18" charset="0"/>
                <a:ea typeface="Times New Roman" pitchFamily="18" charset="0"/>
                <a:cs typeface="Times New Roman" pitchFamily="18" charset="0"/>
              </a:rPr>
              <a:t> на </a:t>
            </a:r>
            <a:r>
              <a:rPr lang="ru-RU" dirty="0" err="1" smtClean="0">
                <a:latin typeface="Times New Roman" pitchFamily="18" charset="0"/>
                <a:ea typeface="Times New Roman" pitchFamily="18" charset="0"/>
                <a:cs typeface="Times New Roman" pitchFamily="18" charset="0"/>
              </a:rPr>
              <a:t>основі</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комплексної</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оцінки</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рівня</a:t>
            </a:r>
            <a:r>
              <a:rPr lang="ru-RU" dirty="0" smtClean="0">
                <a:latin typeface="Times New Roman" pitchFamily="18" charset="0"/>
                <a:ea typeface="Times New Roman" pitchFamily="18" charset="0"/>
                <a:cs typeface="Times New Roman" pitchFamily="18" charset="0"/>
              </a:rPr>
              <a:t> кваліфікації, </a:t>
            </a:r>
            <a:r>
              <a:rPr lang="ru-RU" dirty="0" err="1" smtClean="0">
                <a:latin typeface="Times New Roman" pitchFamily="18" charset="0"/>
                <a:ea typeface="Times New Roman" pitchFamily="18" charset="0"/>
                <a:cs typeface="Times New Roman" pitchFamily="18" charset="0"/>
              </a:rPr>
              <a:t>педагогічної</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майстерності</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результатів</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педагогічної</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діяльності</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педагогічних</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працівників</a:t>
            </a:r>
            <a:r>
              <a:rPr lang="ru-RU" dirty="0" smtClean="0">
                <a:latin typeface="Times New Roman" pitchFamily="18" charset="0"/>
                <a:ea typeface="Times New Roman" pitchFamily="18" charset="0"/>
                <a:cs typeface="Times New Roman" pitchFamily="18" charset="0"/>
              </a:rPr>
              <a:t> шляхом </a:t>
            </a:r>
            <a:r>
              <a:rPr lang="ru-RU" dirty="0" err="1" smtClean="0">
                <a:latin typeface="Times New Roman" pitchFamily="18" charset="0"/>
                <a:ea typeface="Times New Roman" pitchFamily="18" charset="0"/>
                <a:cs typeface="Times New Roman" pitchFamily="18" charset="0"/>
              </a:rPr>
              <a:t>проведення</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аналізу</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освітнього</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процесу</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з</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урахуванням</a:t>
            </a:r>
            <a:r>
              <a:rPr lang="ru-RU" dirty="0" smtClean="0">
                <a:latin typeface="Times New Roman" pitchFamily="18" charset="0"/>
                <a:ea typeface="Times New Roman" pitchFamily="18" charset="0"/>
                <a:cs typeface="Times New Roman" pitchFamily="18" charset="0"/>
              </a:rPr>
              <a:t> думки </a:t>
            </a:r>
            <a:r>
              <a:rPr lang="ru-RU" dirty="0" err="1" smtClean="0">
                <a:latin typeface="Times New Roman" pitchFamily="18" charset="0"/>
                <a:ea typeface="Times New Roman" pitchFamily="18" charset="0"/>
                <a:cs typeface="Times New Roman" pitchFamily="18" charset="0"/>
              </a:rPr>
              <a:t>колег</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батьків</a:t>
            </a:r>
            <a:r>
              <a:rPr lang="ru-RU" dirty="0" smtClean="0">
                <a:latin typeface="Times New Roman" pitchFamily="18" charset="0"/>
                <a:ea typeface="Times New Roman" pitchFamily="18" charset="0"/>
                <a:cs typeface="Times New Roman" pitchFamily="18" charset="0"/>
              </a:rPr>
              <a:t> та </a:t>
            </a:r>
            <a:r>
              <a:rPr lang="ru-RU" dirty="0" err="1" smtClean="0">
                <a:latin typeface="Times New Roman" pitchFamily="18" charset="0"/>
                <a:ea typeface="Times New Roman" pitchFamily="18" charset="0"/>
                <a:cs typeface="Times New Roman" pitchFamily="18" charset="0"/>
              </a:rPr>
              <a:t>адміністрації</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відвідування</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режимних</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процесів</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переглядів</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відкритих</a:t>
            </a:r>
            <a:r>
              <a:rPr lang="ru-RU" dirty="0" smtClean="0">
                <a:latin typeface="Times New Roman" pitchFamily="18" charset="0"/>
                <a:ea typeface="Times New Roman" pitchFamily="18" charset="0"/>
                <a:cs typeface="Times New Roman" pitchFamily="18" charset="0"/>
              </a:rPr>
              <a:t> занять, </a:t>
            </a:r>
            <a:r>
              <a:rPr lang="ru-RU" dirty="0" err="1" smtClean="0">
                <a:latin typeface="Times New Roman" pitchFamily="18" charset="0"/>
                <a:ea typeface="Times New Roman" pitchFamily="18" charset="0"/>
                <a:cs typeface="Times New Roman" pitchFamily="18" charset="0"/>
              </a:rPr>
              <a:t>тощо</a:t>
            </a:r>
            <a:r>
              <a:rPr lang="ru-RU" dirty="0" smtClean="0">
                <a:latin typeface="Times New Roman" pitchFamily="18" charset="0"/>
                <a:ea typeface="Times New Roman" pitchFamily="18" charset="0"/>
                <a:cs typeface="Times New Roman" pitchFamily="18" charset="0"/>
              </a:rPr>
              <a:t>.</a:t>
            </a:r>
          </a:p>
          <a:p>
            <a:pPr marL="0" lvl="0" indent="449263" fontAlgn="base">
              <a:spcBef>
                <a:spcPct val="0"/>
              </a:spcBef>
              <a:spcAft>
                <a:spcPct val="0"/>
              </a:spcAft>
              <a:buNone/>
            </a:pPr>
            <a:r>
              <a:rPr lang="ru-RU" dirty="0" smtClean="0">
                <a:latin typeface="Times New Roman" pitchFamily="18" charset="0"/>
                <a:ea typeface="Times New Roman" pitchFamily="18" charset="0"/>
                <a:cs typeface="Times New Roman" pitchFamily="18" charset="0"/>
              </a:rPr>
              <a:t>З метою росту </a:t>
            </a:r>
            <a:r>
              <a:rPr lang="ru-RU" dirty="0" err="1" smtClean="0">
                <a:latin typeface="Times New Roman" pitchFamily="18" charset="0"/>
                <a:ea typeface="Times New Roman" pitchFamily="18" charset="0"/>
                <a:cs typeface="Times New Roman" pitchFamily="18" charset="0"/>
              </a:rPr>
              <a:t>професійної</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майстерності</a:t>
            </a:r>
            <a:r>
              <a:rPr lang="ru-RU" dirty="0" smtClean="0">
                <a:latin typeface="Times New Roman" pitchFamily="18" charset="0"/>
                <a:ea typeface="Times New Roman" pitchFamily="18" charset="0"/>
                <a:cs typeface="Times New Roman" pitchFamily="18" charset="0"/>
              </a:rPr>
              <a:t>  та </a:t>
            </a:r>
            <a:r>
              <a:rPr lang="ru-RU" dirty="0" err="1" smtClean="0">
                <a:latin typeface="Times New Roman" pitchFamily="18" charset="0"/>
                <a:ea typeface="Times New Roman" pitchFamily="18" charset="0"/>
                <a:cs typeface="Times New Roman" pitchFamily="18" charset="0"/>
              </a:rPr>
              <a:t>підвищення</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професійної</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компетентності</a:t>
            </a:r>
            <a:r>
              <a:rPr lang="ru-RU" dirty="0" smtClean="0">
                <a:latin typeface="Times New Roman" pitchFamily="18" charset="0"/>
                <a:ea typeface="Times New Roman" pitchFamily="18" charset="0"/>
                <a:cs typeface="Times New Roman" pitchFamily="18" charset="0"/>
              </a:rPr>
              <a:t> </a:t>
            </a:r>
            <a:r>
              <a:rPr lang="ru-RU" b="1" dirty="0" smtClean="0">
                <a:latin typeface="Times New Roman" pitchFamily="18" charset="0"/>
                <a:ea typeface="Times New Roman" pitchFamily="18" charset="0"/>
                <a:cs typeface="Times New Roman" pitchFamily="18" charset="0"/>
              </a:rPr>
              <a:t>в 2022 </a:t>
            </a:r>
            <a:r>
              <a:rPr lang="ru-RU" b="1" dirty="0" err="1" smtClean="0">
                <a:latin typeface="Times New Roman" pitchFamily="18" charset="0"/>
                <a:ea typeface="Times New Roman" pitchFamily="18" charset="0"/>
                <a:cs typeface="Times New Roman" pitchFamily="18" charset="0"/>
              </a:rPr>
              <a:t>році</a:t>
            </a:r>
            <a:r>
              <a:rPr lang="ru-RU" b="1" dirty="0" smtClean="0">
                <a:latin typeface="Times New Roman" pitchFamily="18" charset="0"/>
                <a:ea typeface="Times New Roman" pitchFamily="18" charset="0"/>
                <a:cs typeface="Times New Roman" pitchFamily="18" charset="0"/>
              </a:rPr>
              <a:t> </a:t>
            </a:r>
          </a:p>
          <a:p>
            <a:pPr marL="0" lvl="0" indent="449263" fontAlgn="base">
              <a:spcBef>
                <a:spcPct val="0"/>
              </a:spcBef>
              <a:spcAft>
                <a:spcPct val="0"/>
              </a:spcAft>
              <a:buNone/>
            </a:pPr>
            <a:r>
              <a:rPr lang="ru-RU" b="1" dirty="0" err="1" smtClean="0">
                <a:latin typeface="Times New Roman" pitchFamily="18" charset="0"/>
                <a:ea typeface="Times New Roman" pitchFamily="18" charset="0"/>
                <a:cs typeface="Times New Roman" pitchFamily="18" charset="0"/>
              </a:rPr>
              <a:t>чергову</a:t>
            </a:r>
            <a:r>
              <a:rPr lang="ru-RU" b="1" dirty="0" smtClean="0">
                <a:latin typeface="Times New Roman" pitchFamily="18" charset="0"/>
                <a:ea typeface="Times New Roman" pitchFamily="18" charset="0"/>
                <a:cs typeface="Times New Roman" pitchFamily="18" charset="0"/>
              </a:rPr>
              <a:t> </a:t>
            </a:r>
            <a:r>
              <a:rPr lang="ru-RU" b="1" dirty="0" err="1" smtClean="0">
                <a:latin typeface="Times New Roman" pitchFamily="18" charset="0"/>
                <a:ea typeface="Times New Roman" pitchFamily="18" charset="0"/>
                <a:cs typeface="Times New Roman" pitchFamily="18" charset="0"/>
              </a:rPr>
              <a:t>атестацію</a:t>
            </a:r>
            <a:r>
              <a:rPr lang="ru-RU" b="1" dirty="0" smtClean="0">
                <a:latin typeface="Times New Roman" pitchFamily="18" charset="0"/>
                <a:ea typeface="Times New Roman" pitchFamily="18" charset="0"/>
                <a:cs typeface="Times New Roman" pitchFamily="18" charset="0"/>
              </a:rPr>
              <a:t> </a:t>
            </a:r>
            <a:r>
              <a:rPr lang="ru-RU" b="1" dirty="0" err="1" smtClean="0">
                <a:latin typeface="Times New Roman" pitchFamily="18" charset="0"/>
                <a:ea typeface="Times New Roman" pitchFamily="18" charset="0"/>
                <a:cs typeface="Times New Roman" pitchFamily="18" charset="0"/>
              </a:rPr>
              <a:t>пройшли</a:t>
            </a:r>
            <a:r>
              <a:rPr lang="ru-RU" b="1" dirty="0" smtClean="0">
                <a:latin typeface="Times New Roman" pitchFamily="18" charset="0"/>
                <a:ea typeface="Times New Roman" pitchFamily="18" charset="0"/>
                <a:cs typeface="Times New Roman" pitchFamily="18" charset="0"/>
              </a:rPr>
              <a:t> педагоги:  Катерина </a:t>
            </a:r>
            <a:r>
              <a:rPr lang="ru-RU" b="1" dirty="0" err="1" smtClean="0">
                <a:latin typeface="Times New Roman" pitchFamily="18" charset="0"/>
                <a:ea typeface="Times New Roman" pitchFamily="18" charset="0"/>
                <a:cs typeface="Times New Roman" pitchFamily="18" charset="0"/>
              </a:rPr>
              <a:t>Оніщук</a:t>
            </a:r>
            <a:r>
              <a:rPr lang="ru-RU" b="1" dirty="0" smtClean="0">
                <a:latin typeface="Times New Roman" pitchFamily="18" charset="0"/>
                <a:ea typeface="Times New Roman" pitchFamily="18" charset="0"/>
                <a:cs typeface="Times New Roman" pitchFamily="18" charset="0"/>
              </a:rPr>
              <a:t>,   Оксана </a:t>
            </a:r>
            <a:r>
              <a:rPr lang="ru-RU" b="1" dirty="0" err="1" smtClean="0">
                <a:latin typeface="Times New Roman" pitchFamily="18" charset="0"/>
                <a:ea typeface="Times New Roman" pitchFamily="18" charset="0"/>
                <a:cs typeface="Times New Roman" pitchFamily="18" charset="0"/>
              </a:rPr>
              <a:t>Мазуренко</a:t>
            </a:r>
            <a:r>
              <a:rPr lang="ru-RU" b="1" dirty="0" smtClean="0">
                <a:latin typeface="Times New Roman" pitchFamily="18" charset="0"/>
                <a:ea typeface="Times New Roman" pitchFamily="18" charset="0"/>
                <a:cs typeface="Times New Roman" pitchFamily="18" charset="0"/>
              </a:rPr>
              <a:t> ,  Галина </a:t>
            </a:r>
            <a:r>
              <a:rPr lang="ru-RU" b="1" dirty="0" err="1" smtClean="0">
                <a:latin typeface="Times New Roman" pitchFamily="18" charset="0"/>
                <a:ea typeface="Times New Roman" pitchFamily="18" charset="0"/>
                <a:cs typeface="Times New Roman" pitchFamily="18" charset="0"/>
              </a:rPr>
              <a:t>Вітюк</a:t>
            </a:r>
            <a:r>
              <a:rPr lang="ru-RU" b="1" dirty="0" smtClean="0">
                <a:latin typeface="Times New Roman" pitchFamily="18" charset="0"/>
                <a:ea typeface="Times New Roman" pitchFamily="18" charset="0"/>
                <a:cs typeface="Times New Roman" pitchFamily="18" charset="0"/>
              </a:rPr>
              <a:t> </a:t>
            </a:r>
            <a:r>
              <a:rPr lang="uk-UA" b="1" dirty="0" smtClean="0">
                <a:latin typeface="Times New Roman" pitchFamily="18" charset="0"/>
                <a:ea typeface="Times New Roman" pitchFamily="18" charset="0"/>
                <a:cs typeface="Times New Roman" pitchFamily="18" charset="0"/>
              </a:rPr>
              <a:t>, Надія Сторожук.</a:t>
            </a:r>
            <a:endParaRPr lang="ru-RU" sz="1400" dirty="0" smtClean="0">
              <a:latin typeface="Arial" pitchFamily="34" charset="0"/>
              <a:cs typeface="Arial" pitchFamily="34" charset="0"/>
            </a:endParaRPr>
          </a:p>
          <a:p>
            <a:pPr marL="0" lvl="0" indent="449263" eaLnBrk="0" fontAlgn="base" hangingPunct="0">
              <a:spcBef>
                <a:spcPct val="0"/>
              </a:spcBef>
              <a:spcAft>
                <a:spcPct val="0"/>
              </a:spcAft>
              <a:buNone/>
            </a:pPr>
            <a:r>
              <a:rPr lang="uk-UA" dirty="0" smtClean="0">
                <a:latin typeface="Times New Roman" pitchFamily="18" charset="0"/>
                <a:ea typeface="Times New Roman" pitchFamily="18" charset="0"/>
                <a:cs typeface="Times New Roman" pitchFamily="18" charset="0"/>
              </a:rPr>
              <a:t>Всі рішення атестаційна комісія приймала колегіально, відкрито,  об</a:t>
            </a:r>
            <a:r>
              <a:rPr lang="uk-UA" dirty="0" smtClean="0">
                <a:ea typeface="Times New Roman" pitchFamily="18" charset="0"/>
                <a:cs typeface="Times New Roman" pitchFamily="18" charset="0"/>
              </a:rPr>
              <a:t>’</a:t>
            </a:r>
            <a:r>
              <a:rPr lang="uk-UA" dirty="0" smtClean="0">
                <a:latin typeface="Times New Roman" pitchFamily="18" charset="0"/>
                <a:ea typeface="Times New Roman" pitchFamily="18" charset="0"/>
                <a:cs typeface="Times New Roman" pitchFamily="18" charset="0"/>
              </a:rPr>
              <a:t>єктивно, та доброзичливо </a:t>
            </a:r>
          </a:p>
          <a:p>
            <a:pPr marL="0" lvl="0" indent="449263" eaLnBrk="0" fontAlgn="base" hangingPunct="0">
              <a:spcBef>
                <a:spcPct val="0"/>
              </a:spcBef>
              <a:spcAft>
                <a:spcPct val="0"/>
              </a:spcAft>
              <a:buNone/>
            </a:pPr>
            <a:r>
              <a:rPr lang="uk-UA" dirty="0" smtClean="0">
                <a:latin typeface="Times New Roman" pitchFamily="18" charset="0"/>
                <a:ea typeface="Times New Roman" pitchFamily="18" charset="0"/>
                <a:cs typeface="Times New Roman" pitchFamily="18" charset="0"/>
              </a:rPr>
              <a:t>оцінювала педагогічну діяльність педагогів. </a:t>
            </a:r>
            <a:endParaRPr lang="uk-UA" sz="4000" dirty="0" smtClean="0">
              <a:latin typeface="Arial" pitchFamily="34" charset="0"/>
              <a:cs typeface="Arial" pitchFamily="34" charset="0"/>
            </a:endParaRPr>
          </a:p>
          <a:p>
            <a:endParaRPr lang="ru-RU" dirty="0"/>
          </a:p>
        </p:txBody>
      </p:sp>
      <p:pic>
        <p:nvPicPr>
          <p:cNvPr id="4" name="Содержимое 3" descr="1603958135_24-p-zelenii-fon-dlya-prezentatsii-powerpoint-27.jpg"/>
          <p:cNvPicPr>
            <a:picLocks noChangeAspect="1"/>
          </p:cNvPicPr>
          <p:nvPr/>
        </p:nvPicPr>
        <p:blipFill>
          <a:blip r:embed="rId2"/>
          <a:stretch>
            <a:fillRect/>
          </a:stretch>
        </p:blipFill>
        <p:spPr>
          <a:xfrm>
            <a:off x="0" y="0"/>
            <a:ext cx="9143999" cy="6858000"/>
          </a:xfrm>
          <a:prstGeom prst="rect">
            <a:avLst/>
          </a:prstGeom>
        </p:spPr>
      </p:pic>
      <p:sp>
        <p:nvSpPr>
          <p:cNvPr id="6" name="Прямоугольник 5"/>
          <p:cNvSpPr/>
          <p:nvPr/>
        </p:nvSpPr>
        <p:spPr>
          <a:xfrm>
            <a:off x="500034" y="714356"/>
            <a:ext cx="8286808" cy="5770811"/>
          </a:xfrm>
          <a:prstGeom prst="rect">
            <a:avLst/>
          </a:prstGeom>
        </p:spPr>
        <p:txBody>
          <a:bodyPr wrap="square">
            <a:spAutoFit/>
          </a:bodyPr>
          <a:lstStyle/>
          <a:p>
            <a:pPr lvl="0" indent="449263" algn="ctr" fontAlgn="base">
              <a:spcBef>
                <a:spcPct val="0"/>
              </a:spcBef>
              <a:spcAft>
                <a:spcPct val="0"/>
              </a:spcAft>
            </a:pPr>
            <a:r>
              <a:rPr lang="uk-UA" sz="3600" b="1" dirty="0" smtClean="0">
                <a:solidFill>
                  <a:srgbClr val="7030A0"/>
                </a:solidFill>
                <a:latin typeface="Times New Roman" pitchFamily="18" charset="0"/>
                <a:ea typeface="Times New Roman" pitchFamily="18" charset="0"/>
                <a:cs typeface="Times New Roman" pitchFamily="18" charset="0"/>
              </a:rPr>
              <a:t>АТЕСТАЦІЯ</a:t>
            </a:r>
          </a:p>
          <a:p>
            <a:pPr lvl="0" indent="449263" algn="ctr" fontAlgn="base">
              <a:spcBef>
                <a:spcPct val="0"/>
              </a:spcBef>
              <a:spcAft>
                <a:spcPct val="0"/>
              </a:spcAft>
            </a:pPr>
            <a:endParaRPr lang="ru-RU" sz="3600" b="1" dirty="0" smtClean="0">
              <a:solidFill>
                <a:srgbClr val="7030A0"/>
              </a:solidFill>
              <a:latin typeface="Times New Roman" pitchFamily="18" charset="0"/>
              <a:ea typeface="Times New Roman" pitchFamily="18" charset="0"/>
              <a:cs typeface="Times New Roman" pitchFamily="18" charset="0"/>
            </a:endParaRPr>
          </a:p>
          <a:p>
            <a:pPr lvl="0" indent="449263" algn="just" fontAlgn="base">
              <a:lnSpc>
                <a:spcPct val="150000"/>
              </a:lnSpc>
              <a:spcBef>
                <a:spcPct val="0"/>
              </a:spcBef>
              <a:spcAft>
                <a:spcPct val="0"/>
              </a:spcAft>
            </a:pPr>
            <a:r>
              <a:rPr lang="ru-RU" dirty="0" err="1" smtClean="0">
                <a:latin typeface="Times New Roman" pitchFamily="18" charset="0"/>
                <a:ea typeface="Times New Roman" pitchFamily="18" charset="0"/>
                <a:cs typeface="Times New Roman" pitchFamily="18" charset="0"/>
              </a:rPr>
              <a:t>Протягом</a:t>
            </a:r>
            <a:r>
              <a:rPr lang="ru-RU" dirty="0" smtClean="0">
                <a:latin typeface="Times New Roman" pitchFamily="18" charset="0"/>
                <a:ea typeface="Times New Roman" pitchFamily="18" charset="0"/>
                <a:cs typeface="Times New Roman" pitchFamily="18" charset="0"/>
              </a:rPr>
              <a:t> 2021 </a:t>
            </a:r>
            <a:r>
              <a:rPr lang="ru-RU" dirty="0" smtClean="0">
                <a:ea typeface="Times New Roman" pitchFamily="18" charset="0"/>
                <a:cs typeface="Times New Roman" pitchFamily="18" charset="0"/>
              </a:rPr>
              <a:t>–</a:t>
            </a:r>
            <a:r>
              <a:rPr lang="ru-RU" dirty="0" smtClean="0">
                <a:latin typeface="Times New Roman" pitchFamily="18" charset="0"/>
                <a:ea typeface="Times New Roman" pitchFamily="18" charset="0"/>
                <a:cs typeface="Times New Roman" pitchFamily="18" charset="0"/>
              </a:rPr>
              <a:t> 2022 </a:t>
            </a:r>
            <a:r>
              <a:rPr lang="ru-RU" dirty="0" err="1" smtClean="0">
                <a:latin typeface="Times New Roman" pitchFamily="18" charset="0"/>
                <a:ea typeface="Times New Roman" pitchFamily="18" charset="0"/>
                <a:cs typeface="Times New Roman" pitchFamily="18" charset="0"/>
              </a:rPr>
              <a:t>навчального</a:t>
            </a:r>
            <a:r>
              <a:rPr lang="ru-RU" dirty="0" smtClean="0">
                <a:latin typeface="Times New Roman" pitchFamily="18" charset="0"/>
                <a:ea typeface="Times New Roman" pitchFamily="18" charset="0"/>
                <a:cs typeface="Times New Roman" pitchFamily="18" charset="0"/>
              </a:rPr>
              <a:t> року  </a:t>
            </a:r>
            <a:r>
              <a:rPr lang="uk-UA" dirty="0" smtClean="0">
                <a:latin typeface="Times New Roman" pitchFamily="18" charset="0"/>
                <a:ea typeface="Times New Roman" pitchFamily="18" charset="0"/>
                <a:cs typeface="Times New Roman" pitchFamily="18" charset="0"/>
              </a:rPr>
              <a:t>а</a:t>
            </a:r>
            <a:r>
              <a:rPr lang="ru-RU" dirty="0" err="1" smtClean="0">
                <a:latin typeface="Times New Roman" pitchFamily="18" charset="0"/>
                <a:ea typeface="Times New Roman" pitchFamily="18" charset="0"/>
                <a:cs typeface="Times New Roman" pitchFamily="18" charset="0"/>
              </a:rPr>
              <a:t>тестація</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здійснювалася</a:t>
            </a:r>
            <a:r>
              <a:rPr lang="ru-RU" dirty="0" smtClean="0">
                <a:latin typeface="Times New Roman" pitchFamily="18" charset="0"/>
                <a:ea typeface="Times New Roman" pitchFamily="18" charset="0"/>
                <a:cs typeface="Times New Roman" pitchFamily="18" charset="0"/>
              </a:rPr>
              <a:t> на </a:t>
            </a:r>
            <a:r>
              <a:rPr lang="ru-RU" dirty="0" err="1" smtClean="0">
                <a:latin typeface="Times New Roman" pitchFamily="18" charset="0"/>
                <a:ea typeface="Times New Roman" pitchFamily="18" charset="0"/>
                <a:cs typeface="Times New Roman" pitchFamily="18" charset="0"/>
              </a:rPr>
              <a:t>основі</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комплексної</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оцінки</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рівня</a:t>
            </a:r>
            <a:r>
              <a:rPr lang="ru-RU" dirty="0" smtClean="0">
                <a:latin typeface="Times New Roman" pitchFamily="18" charset="0"/>
                <a:ea typeface="Times New Roman" pitchFamily="18" charset="0"/>
                <a:cs typeface="Times New Roman" pitchFamily="18" charset="0"/>
              </a:rPr>
              <a:t> кваліфікації, </a:t>
            </a:r>
            <a:r>
              <a:rPr lang="ru-RU" dirty="0" err="1" smtClean="0">
                <a:latin typeface="Times New Roman" pitchFamily="18" charset="0"/>
                <a:ea typeface="Times New Roman" pitchFamily="18" charset="0"/>
                <a:cs typeface="Times New Roman" pitchFamily="18" charset="0"/>
              </a:rPr>
              <a:t>педагогічної</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майстерності</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результатів</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педагогічної</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діяльності</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педагогічних</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працівників</a:t>
            </a:r>
            <a:r>
              <a:rPr lang="ru-RU" dirty="0" smtClean="0">
                <a:latin typeface="Times New Roman" pitchFamily="18" charset="0"/>
                <a:ea typeface="Times New Roman" pitchFamily="18" charset="0"/>
                <a:cs typeface="Times New Roman" pitchFamily="18" charset="0"/>
              </a:rPr>
              <a:t> шляхом </a:t>
            </a:r>
            <a:r>
              <a:rPr lang="ru-RU" dirty="0" err="1" smtClean="0">
                <a:latin typeface="Times New Roman" pitchFamily="18" charset="0"/>
                <a:ea typeface="Times New Roman" pitchFamily="18" charset="0"/>
                <a:cs typeface="Times New Roman" pitchFamily="18" charset="0"/>
              </a:rPr>
              <a:t>проведення</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аналізу</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освітнього</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процесу</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з</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урахуванням</a:t>
            </a:r>
            <a:r>
              <a:rPr lang="ru-RU" dirty="0" smtClean="0">
                <a:latin typeface="Times New Roman" pitchFamily="18" charset="0"/>
                <a:ea typeface="Times New Roman" pitchFamily="18" charset="0"/>
                <a:cs typeface="Times New Roman" pitchFamily="18" charset="0"/>
              </a:rPr>
              <a:t> думки </a:t>
            </a:r>
            <a:r>
              <a:rPr lang="ru-RU" dirty="0" err="1" smtClean="0">
                <a:latin typeface="Times New Roman" pitchFamily="18" charset="0"/>
                <a:ea typeface="Times New Roman" pitchFamily="18" charset="0"/>
                <a:cs typeface="Times New Roman" pitchFamily="18" charset="0"/>
              </a:rPr>
              <a:t>колег</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батьків</a:t>
            </a:r>
            <a:r>
              <a:rPr lang="ru-RU" dirty="0" smtClean="0">
                <a:latin typeface="Times New Roman" pitchFamily="18" charset="0"/>
                <a:ea typeface="Times New Roman" pitchFamily="18" charset="0"/>
                <a:cs typeface="Times New Roman" pitchFamily="18" charset="0"/>
              </a:rPr>
              <a:t> та </a:t>
            </a:r>
            <a:r>
              <a:rPr lang="ru-RU" dirty="0" err="1" smtClean="0">
                <a:latin typeface="Times New Roman" pitchFamily="18" charset="0"/>
                <a:ea typeface="Times New Roman" pitchFamily="18" charset="0"/>
                <a:cs typeface="Times New Roman" pitchFamily="18" charset="0"/>
              </a:rPr>
              <a:t>адміністрації</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відвідування</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режимних</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процесів</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переглядів</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відкритих</a:t>
            </a:r>
            <a:r>
              <a:rPr lang="ru-RU" dirty="0" smtClean="0">
                <a:latin typeface="Times New Roman" pitchFamily="18" charset="0"/>
                <a:ea typeface="Times New Roman" pitchFamily="18" charset="0"/>
                <a:cs typeface="Times New Roman" pitchFamily="18" charset="0"/>
              </a:rPr>
              <a:t> занять, </a:t>
            </a:r>
            <a:r>
              <a:rPr lang="ru-RU" dirty="0" err="1" smtClean="0">
                <a:latin typeface="Times New Roman" pitchFamily="18" charset="0"/>
                <a:ea typeface="Times New Roman" pitchFamily="18" charset="0"/>
                <a:cs typeface="Times New Roman" pitchFamily="18" charset="0"/>
              </a:rPr>
              <a:t>тощо</a:t>
            </a:r>
            <a:r>
              <a:rPr lang="ru-RU" dirty="0" smtClean="0">
                <a:latin typeface="Times New Roman" pitchFamily="18" charset="0"/>
                <a:ea typeface="Times New Roman" pitchFamily="18" charset="0"/>
                <a:cs typeface="Times New Roman" pitchFamily="18" charset="0"/>
              </a:rPr>
              <a:t>.</a:t>
            </a:r>
          </a:p>
          <a:p>
            <a:pPr lvl="0" indent="449263" algn="just" fontAlgn="base">
              <a:lnSpc>
                <a:spcPct val="150000"/>
              </a:lnSpc>
              <a:spcBef>
                <a:spcPct val="0"/>
              </a:spcBef>
              <a:spcAft>
                <a:spcPct val="0"/>
              </a:spcAft>
            </a:pPr>
            <a:r>
              <a:rPr lang="ru-RU" dirty="0" smtClean="0">
                <a:latin typeface="Times New Roman" pitchFamily="18" charset="0"/>
                <a:ea typeface="Times New Roman" pitchFamily="18" charset="0"/>
                <a:cs typeface="Times New Roman" pitchFamily="18" charset="0"/>
              </a:rPr>
              <a:t>З метою росту </a:t>
            </a:r>
            <a:r>
              <a:rPr lang="ru-RU" dirty="0" err="1" smtClean="0">
                <a:latin typeface="Times New Roman" pitchFamily="18" charset="0"/>
                <a:ea typeface="Times New Roman" pitchFamily="18" charset="0"/>
                <a:cs typeface="Times New Roman" pitchFamily="18" charset="0"/>
              </a:rPr>
              <a:t>професійної</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майстерності</a:t>
            </a:r>
            <a:r>
              <a:rPr lang="ru-RU" dirty="0" smtClean="0">
                <a:latin typeface="Times New Roman" pitchFamily="18" charset="0"/>
                <a:ea typeface="Times New Roman" pitchFamily="18" charset="0"/>
                <a:cs typeface="Times New Roman" pitchFamily="18" charset="0"/>
              </a:rPr>
              <a:t>  та </a:t>
            </a:r>
            <a:r>
              <a:rPr lang="ru-RU" dirty="0" err="1" smtClean="0">
                <a:latin typeface="Times New Roman" pitchFamily="18" charset="0"/>
                <a:ea typeface="Times New Roman" pitchFamily="18" charset="0"/>
                <a:cs typeface="Times New Roman" pitchFamily="18" charset="0"/>
              </a:rPr>
              <a:t>підвищення</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професійної</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компетентності</a:t>
            </a:r>
            <a:r>
              <a:rPr lang="ru-RU" dirty="0" smtClean="0">
                <a:latin typeface="Times New Roman" pitchFamily="18" charset="0"/>
                <a:ea typeface="Times New Roman" pitchFamily="18" charset="0"/>
                <a:cs typeface="Times New Roman" pitchFamily="18" charset="0"/>
              </a:rPr>
              <a:t> </a:t>
            </a:r>
            <a:r>
              <a:rPr lang="ru-RU" b="1" dirty="0" smtClean="0">
                <a:latin typeface="Times New Roman" pitchFamily="18" charset="0"/>
                <a:ea typeface="Times New Roman" pitchFamily="18" charset="0"/>
                <a:cs typeface="Times New Roman" pitchFamily="18" charset="0"/>
              </a:rPr>
              <a:t>в 2022 </a:t>
            </a:r>
            <a:r>
              <a:rPr lang="ru-RU" b="1" dirty="0" err="1" smtClean="0">
                <a:latin typeface="Times New Roman" pitchFamily="18" charset="0"/>
                <a:ea typeface="Times New Roman" pitchFamily="18" charset="0"/>
                <a:cs typeface="Times New Roman" pitchFamily="18" charset="0"/>
              </a:rPr>
              <a:t>році</a:t>
            </a:r>
            <a:r>
              <a:rPr lang="ru-RU" b="1" dirty="0" smtClean="0">
                <a:latin typeface="Times New Roman" pitchFamily="18" charset="0"/>
                <a:ea typeface="Times New Roman" pitchFamily="18" charset="0"/>
                <a:cs typeface="Times New Roman" pitchFamily="18" charset="0"/>
              </a:rPr>
              <a:t> </a:t>
            </a:r>
            <a:r>
              <a:rPr lang="ru-RU" b="1" dirty="0" err="1" smtClean="0">
                <a:latin typeface="Times New Roman" pitchFamily="18" charset="0"/>
                <a:ea typeface="Times New Roman" pitchFamily="18" charset="0"/>
                <a:cs typeface="Times New Roman" pitchFamily="18" charset="0"/>
              </a:rPr>
              <a:t>чергову</a:t>
            </a:r>
            <a:r>
              <a:rPr lang="ru-RU" b="1" dirty="0" smtClean="0">
                <a:latin typeface="Times New Roman" pitchFamily="18" charset="0"/>
                <a:ea typeface="Times New Roman" pitchFamily="18" charset="0"/>
                <a:cs typeface="Times New Roman" pitchFamily="18" charset="0"/>
              </a:rPr>
              <a:t> </a:t>
            </a:r>
            <a:r>
              <a:rPr lang="ru-RU" b="1" dirty="0" err="1" smtClean="0">
                <a:latin typeface="Times New Roman" pitchFamily="18" charset="0"/>
                <a:ea typeface="Times New Roman" pitchFamily="18" charset="0"/>
                <a:cs typeface="Times New Roman" pitchFamily="18" charset="0"/>
              </a:rPr>
              <a:t>атестацію</a:t>
            </a:r>
            <a:r>
              <a:rPr lang="ru-RU" b="1" dirty="0" smtClean="0">
                <a:latin typeface="Times New Roman" pitchFamily="18" charset="0"/>
                <a:ea typeface="Times New Roman" pitchFamily="18" charset="0"/>
                <a:cs typeface="Times New Roman" pitchFamily="18" charset="0"/>
              </a:rPr>
              <a:t> </a:t>
            </a:r>
            <a:r>
              <a:rPr lang="ru-RU" b="1" dirty="0" err="1" smtClean="0">
                <a:latin typeface="Times New Roman" pitchFamily="18" charset="0"/>
                <a:ea typeface="Times New Roman" pitchFamily="18" charset="0"/>
                <a:cs typeface="Times New Roman" pitchFamily="18" charset="0"/>
              </a:rPr>
              <a:t>пройшли</a:t>
            </a:r>
            <a:r>
              <a:rPr lang="ru-RU" b="1" dirty="0" smtClean="0">
                <a:latin typeface="Times New Roman" pitchFamily="18" charset="0"/>
                <a:ea typeface="Times New Roman" pitchFamily="18" charset="0"/>
                <a:cs typeface="Times New Roman" pitchFamily="18" charset="0"/>
              </a:rPr>
              <a:t> педагоги:  Катерина </a:t>
            </a:r>
            <a:r>
              <a:rPr lang="ru-RU" b="1" dirty="0" err="1" smtClean="0">
                <a:latin typeface="Times New Roman" pitchFamily="18" charset="0"/>
                <a:ea typeface="Times New Roman" pitchFamily="18" charset="0"/>
                <a:cs typeface="Times New Roman" pitchFamily="18" charset="0"/>
              </a:rPr>
              <a:t>Оніщук</a:t>
            </a:r>
            <a:r>
              <a:rPr lang="ru-RU" b="1" dirty="0" smtClean="0">
                <a:latin typeface="Times New Roman" pitchFamily="18" charset="0"/>
                <a:ea typeface="Times New Roman" pitchFamily="18" charset="0"/>
                <a:cs typeface="Times New Roman" pitchFamily="18" charset="0"/>
              </a:rPr>
              <a:t>,   Оксана </a:t>
            </a:r>
            <a:r>
              <a:rPr lang="ru-RU" b="1" dirty="0" err="1" smtClean="0">
                <a:latin typeface="Times New Roman" pitchFamily="18" charset="0"/>
                <a:ea typeface="Times New Roman" pitchFamily="18" charset="0"/>
                <a:cs typeface="Times New Roman" pitchFamily="18" charset="0"/>
              </a:rPr>
              <a:t>Мазуренко</a:t>
            </a:r>
            <a:r>
              <a:rPr lang="ru-RU" b="1" dirty="0" smtClean="0">
                <a:latin typeface="Times New Roman" pitchFamily="18" charset="0"/>
                <a:ea typeface="Times New Roman" pitchFamily="18" charset="0"/>
                <a:cs typeface="Times New Roman" pitchFamily="18" charset="0"/>
              </a:rPr>
              <a:t>,  Галина </a:t>
            </a:r>
            <a:r>
              <a:rPr lang="ru-RU" b="1" dirty="0" err="1" smtClean="0">
                <a:latin typeface="Times New Roman" pitchFamily="18" charset="0"/>
                <a:ea typeface="Times New Roman" pitchFamily="18" charset="0"/>
                <a:cs typeface="Times New Roman" pitchFamily="18" charset="0"/>
              </a:rPr>
              <a:t>Вітюк</a:t>
            </a:r>
            <a:r>
              <a:rPr lang="uk-UA" b="1" dirty="0" smtClean="0">
                <a:latin typeface="Times New Roman" pitchFamily="18" charset="0"/>
                <a:ea typeface="Times New Roman" pitchFamily="18" charset="0"/>
                <a:cs typeface="Times New Roman" pitchFamily="18" charset="0"/>
              </a:rPr>
              <a:t>, Надія Сторожук .</a:t>
            </a:r>
            <a:endParaRPr lang="ru-RU" sz="1000" dirty="0" smtClean="0">
              <a:latin typeface="Arial" pitchFamily="34" charset="0"/>
              <a:cs typeface="Arial" pitchFamily="34" charset="0"/>
            </a:endParaRPr>
          </a:p>
          <a:p>
            <a:pPr lvl="0" indent="449263" algn="just" eaLnBrk="0" fontAlgn="base" hangingPunct="0">
              <a:lnSpc>
                <a:spcPct val="150000"/>
              </a:lnSpc>
              <a:spcBef>
                <a:spcPct val="0"/>
              </a:spcBef>
              <a:spcAft>
                <a:spcPct val="0"/>
              </a:spcAft>
            </a:pPr>
            <a:r>
              <a:rPr lang="uk-UA" dirty="0" smtClean="0">
                <a:latin typeface="Times New Roman" pitchFamily="18" charset="0"/>
                <a:ea typeface="Times New Roman" pitchFamily="18" charset="0"/>
                <a:cs typeface="Times New Roman" pitchFamily="18" charset="0"/>
              </a:rPr>
              <a:t>Всі рішення атестаційна комісія приймала колегіально, відкрито,  об</a:t>
            </a:r>
            <a:r>
              <a:rPr lang="uk-UA" dirty="0" smtClean="0">
                <a:ea typeface="Times New Roman" pitchFamily="18" charset="0"/>
                <a:cs typeface="Times New Roman" pitchFamily="18" charset="0"/>
              </a:rPr>
              <a:t>’</a:t>
            </a:r>
            <a:r>
              <a:rPr lang="uk-UA" dirty="0" smtClean="0">
                <a:latin typeface="Times New Roman" pitchFamily="18" charset="0"/>
                <a:ea typeface="Times New Roman" pitchFamily="18" charset="0"/>
                <a:cs typeface="Times New Roman" pitchFamily="18" charset="0"/>
              </a:rPr>
              <a:t>єктивно, та доброзичливо оцінювала педагогічну діяльність педагогів. </a:t>
            </a:r>
            <a:endParaRPr lang="uk-UA" sz="2400" dirty="0" smtClean="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1087</TotalTime>
  <Words>3992</Words>
  <PresentationFormat>Экран (4:3)</PresentationFormat>
  <Paragraphs>586</Paragraphs>
  <Slides>59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Тема Office</vt:lpstr>
      <vt:lpstr>Слайд 1</vt:lpstr>
      <vt:lpstr>Слайд 2</vt:lpstr>
      <vt:lpstr>Слайд 3</vt:lpstr>
      <vt:lpstr>Слайд 4</vt:lpstr>
      <vt:lpstr>Слайд 5</vt:lpstr>
      <vt:lpstr>Слайд 6</vt:lpstr>
      <vt:lpstr>Слайд 7</vt:lpstr>
      <vt:lpstr>Слайд 8</vt:lpstr>
      <vt:lpstr>Атестація</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dc:creator>
  <cp:lastModifiedBy>Админ</cp:lastModifiedBy>
  <cp:revision>148</cp:revision>
  <dcterms:created xsi:type="dcterms:W3CDTF">2022-07-21T09:37:15Z</dcterms:created>
  <dcterms:modified xsi:type="dcterms:W3CDTF">2022-11-07T07:44:30Z</dcterms:modified>
</cp:coreProperties>
</file>